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EA12B8DA-7A4D-4FF4-B98D-C0C969FEC256}" type="datetimeFigureOut">
              <a:rPr lang="en-US" smtClean="0"/>
              <a:pPr/>
              <a:t>1/18/2023</a:t>
            </a:fld>
            <a:endParaRPr lang="en-US"/>
          </a:p>
        </p:txBody>
      </p:sp>
      <p:sp>
        <p:nvSpPr>
          <p:cNvPr id="16" name="Slide Number Placeholder 15"/>
          <p:cNvSpPr>
            <a:spLocks noGrp="1"/>
          </p:cNvSpPr>
          <p:nvPr>
            <p:ph type="sldNum" sz="quarter" idx="11"/>
          </p:nvPr>
        </p:nvSpPr>
        <p:spPr/>
        <p:txBody>
          <a:bodyPr/>
          <a:lstStyle/>
          <a:p>
            <a:fld id="{2962D9F6-20F2-4991-A177-5CB1CF0E288E}"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A12B8DA-7A4D-4FF4-B98D-C0C969FEC256}" type="datetimeFigureOut">
              <a:rPr lang="en-US" smtClean="0"/>
              <a:pPr/>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62D9F6-20F2-4991-A177-5CB1CF0E288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A12B8DA-7A4D-4FF4-B98D-C0C969FEC256}" type="datetimeFigureOut">
              <a:rPr lang="en-US" smtClean="0"/>
              <a:pPr/>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62D9F6-20F2-4991-A177-5CB1CF0E288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EA12B8DA-7A4D-4FF4-B98D-C0C969FEC256}" type="datetimeFigureOut">
              <a:rPr lang="en-US" smtClean="0"/>
              <a:pPr/>
              <a:t>1/18/2023</a:t>
            </a:fld>
            <a:endParaRPr lang="en-US"/>
          </a:p>
        </p:txBody>
      </p:sp>
      <p:sp>
        <p:nvSpPr>
          <p:cNvPr id="15" name="Slide Number Placeholder 14"/>
          <p:cNvSpPr>
            <a:spLocks noGrp="1"/>
          </p:cNvSpPr>
          <p:nvPr>
            <p:ph type="sldNum" sz="quarter" idx="15"/>
          </p:nvPr>
        </p:nvSpPr>
        <p:spPr/>
        <p:txBody>
          <a:bodyPr/>
          <a:lstStyle>
            <a:lvl1pPr algn="ctr">
              <a:defRPr/>
            </a:lvl1pPr>
          </a:lstStyle>
          <a:p>
            <a:fld id="{2962D9F6-20F2-4991-A177-5CB1CF0E288E}"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A12B8DA-7A4D-4FF4-B98D-C0C969FEC256}" type="datetimeFigureOut">
              <a:rPr lang="en-US" smtClean="0"/>
              <a:pPr/>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62D9F6-20F2-4991-A177-5CB1CF0E288E}"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A12B8DA-7A4D-4FF4-B98D-C0C969FEC256}" type="datetimeFigureOut">
              <a:rPr lang="en-US" smtClean="0"/>
              <a:pPr/>
              <a:t>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62D9F6-20F2-4991-A177-5CB1CF0E288E}"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2962D9F6-20F2-4991-A177-5CB1CF0E288E}"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EA12B8DA-7A4D-4FF4-B98D-C0C969FEC256}" type="datetimeFigureOut">
              <a:rPr lang="en-US" smtClean="0"/>
              <a:pPr/>
              <a:t>1/18/2023</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A12B8DA-7A4D-4FF4-B98D-C0C969FEC256}" type="datetimeFigureOut">
              <a:rPr lang="en-US" smtClean="0"/>
              <a:pPr/>
              <a:t>1/18/2023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62D9F6-20F2-4991-A177-5CB1CF0E288E}"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12B8DA-7A4D-4FF4-B98D-C0C969FEC256}" type="datetimeFigureOut">
              <a:rPr lang="en-US" smtClean="0"/>
              <a:pPr/>
              <a:t>1/18/2023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62D9F6-20F2-4991-A177-5CB1CF0E288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EA12B8DA-7A4D-4FF4-B98D-C0C969FEC256}" type="datetimeFigureOut">
              <a:rPr lang="en-US" smtClean="0"/>
              <a:pPr/>
              <a:t>1/18/2023</a:t>
            </a:fld>
            <a:endParaRPr lang="en-US"/>
          </a:p>
        </p:txBody>
      </p:sp>
      <p:sp>
        <p:nvSpPr>
          <p:cNvPr id="9" name="Slide Number Placeholder 8"/>
          <p:cNvSpPr>
            <a:spLocks noGrp="1"/>
          </p:cNvSpPr>
          <p:nvPr>
            <p:ph type="sldNum" sz="quarter" idx="15"/>
          </p:nvPr>
        </p:nvSpPr>
        <p:spPr/>
        <p:txBody>
          <a:bodyPr/>
          <a:lstStyle/>
          <a:p>
            <a:fld id="{2962D9F6-20F2-4991-A177-5CB1CF0E288E}"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EA12B8DA-7A4D-4FF4-B98D-C0C969FEC256}" type="datetimeFigureOut">
              <a:rPr lang="en-US" smtClean="0"/>
              <a:pPr/>
              <a:t>1/18/2023</a:t>
            </a:fld>
            <a:endParaRPr lang="en-US"/>
          </a:p>
        </p:txBody>
      </p:sp>
      <p:sp>
        <p:nvSpPr>
          <p:cNvPr id="9" name="Slide Number Placeholder 8"/>
          <p:cNvSpPr>
            <a:spLocks noGrp="1"/>
          </p:cNvSpPr>
          <p:nvPr>
            <p:ph type="sldNum" sz="quarter" idx="11"/>
          </p:nvPr>
        </p:nvSpPr>
        <p:spPr/>
        <p:txBody>
          <a:bodyPr/>
          <a:lstStyle/>
          <a:p>
            <a:fld id="{2962D9F6-20F2-4991-A177-5CB1CF0E288E}"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EA12B8DA-7A4D-4FF4-B98D-C0C969FEC256}" type="datetimeFigureOut">
              <a:rPr lang="en-US" smtClean="0"/>
              <a:pPr/>
              <a:t>1/18/2023</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2962D9F6-20F2-4991-A177-5CB1CF0E288E}"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505200"/>
            <a:ext cx="8229600" cy="3124200"/>
          </a:xfrm>
        </p:spPr>
        <p:txBody>
          <a:bodyPr/>
          <a:lstStyle/>
          <a:p>
            <a:r>
              <a:rPr lang="en-US" sz="3600" dirty="0" smtClean="0"/>
              <a:t>Dr. </a:t>
            </a:r>
            <a:r>
              <a:rPr lang="en-US" sz="3600" dirty="0" err="1" smtClean="0"/>
              <a:t>Tuhin</a:t>
            </a:r>
            <a:r>
              <a:rPr lang="en-US" sz="3600" dirty="0" smtClean="0"/>
              <a:t> </a:t>
            </a:r>
            <a:r>
              <a:rPr lang="en-US" sz="3600" dirty="0" err="1" smtClean="0"/>
              <a:t>Majumdar</a:t>
            </a:r>
            <a:endParaRPr lang="en-US" sz="3600" dirty="0" smtClean="0"/>
          </a:p>
          <a:p>
            <a:r>
              <a:rPr lang="en-US" sz="3600" dirty="0" smtClean="0"/>
              <a:t>Department </a:t>
            </a:r>
            <a:r>
              <a:rPr lang="en-US" sz="3600" dirty="0" smtClean="0"/>
              <a:t>of English</a:t>
            </a:r>
          </a:p>
          <a:p>
            <a:r>
              <a:rPr lang="en-US" sz="3600" dirty="0" err="1" smtClean="0"/>
              <a:t>Khatra</a:t>
            </a:r>
            <a:r>
              <a:rPr lang="en-US" sz="3600" dirty="0" smtClean="0"/>
              <a:t> </a:t>
            </a:r>
            <a:r>
              <a:rPr lang="en-US" sz="3600" dirty="0" err="1" smtClean="0"/>
              <a:t>Adibasi</a:t>
            </a:r>
            <a:r>
              <a:rPr lang="en-US" sz="3600" dirty="0" smtClean="0"/>
              <a:t> </a:t>
            </a:r>
            <a:r>
              <a:rPr lang="en-US" sz="3600" dirty="0" err="1" smtClean="0"/>
              <a:t>Mahavidyalaya</a:t>
            </a:r>
            <a:endParaRPr lang="en-US" sz="3600" dirty="0" smtClean="0"/>
          </a:p>
          <a:p>
            <a:r>
              <a:rPr lang="en-US" sz="3600" dirty="0" smtClean="0"/>
              <a:t>2</a:t>
            </a:r>
            <a:r>
              <a:rPr lang="en-US" sz="3600" baseline="30000" dirty="0" smtClean="0"/>
              <a:t>nd</a:t>
            </a:r>
            <a:r>
              <a:rPr lang="en-US" sz="3600" dirty="0" smtClean="0"/>
              <a:t> </a:t>
            </a:r>
            <a:r>
              <a:rPr lang="en-US" sz="3600" dirty="0" err="1" smtClean="0"/>
              <a:t>Sem</a:t>
            </a:r>
            <a:r>
              <a:rPr lang="en-US" sz="3600" dirty="0" smtClean="0"/>
              <a:t> ,2017-18</a:t>
            </a:r>
          </a:p>
          <a:p>
            <a:r>
              <a:rPr lang="en-US" sz="3600" dirty="0" smtClean="0"/>
              <a:t>Course Code: UG-ENG- 202/C-4</a:t>
            </a:r>
            <a:endParaRPr lang="en-US" sz="3600" dirty="0"/>
          </a:p>
        </p:txBody>
      </p:sp>
      <p:sp>
        <p:nvSpPr>
          <p:cNvPr id="2" name="Title 1"/>
          <p:cNvSpPr>
            <a:spLocks noGrp="1"/>
          </p:cNvSpPr>
          <p:nvPr>
            <p:ph type="ctrTitle"/>
          </p:nvPr>
        </p:nvSpPr>
        <p:spPr>
          <a:xfrm>
            <a:off x="457200" y="1066800"/>
            <a:ext cx="8305800" cy="2348132"/>
          </a:xfrm>
        </p:spPr>
        <p:txBody>
          <a:bodyPr/>
          <a:lstStyle/>
          <a:p>
            <a:r>
              <a:rPr sz="5400" smtClean="0"/>
              <a:t>Indian Classical Literature</a:t>
            </a:r>
            <a:br>
              <a:rPr sz="5400" smtClean="0"/>
            </a:br>
            <a:r>
              <a:rPr sz="5400" i="1" smtClean="0"/>
              <a:t>Rasa</a:t>
            </a:r>
            <a:endParaRPr lang="en-US" sz="5400"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953000"/>
          </a:xfrm>
        </p:spPr>
        <p:txBody>
          <a:bodyPr>
            <a:normAutofit fontScale="85000" lnSpcReduction="20000"/>
          </a:bodyPr>
          <a:lstStyle/>
          <a:p>
            <a:r>
              <a:rPr lang="en-US" dirty="0" smtClean="0"/>
              <a:t>According to </a:t>
            </a:r>
            <a:r>
              <a:rPr lang="en-US" dirty="0" err="1" smtClean="0"/>
              <a:t>Bharata</a:t>
            </a:r>
            <a:r>
              <a:rPr lang="en-US" dirty="0" smtClean="0"/>
              <a:t>, there are eight sentiments (rasa-s):</a:t>
            </a:r>
          </a:p>
          <a:p>
            <a:pPr algn="ctr"/>
            <a:r>
              <a:rPr lang="en-US" b="1" dirty="0" smtClean="0"/>
              <a:t>Erotic</a:t>
            </a:r>
            <a:r>
              <a:rPr lang="en-US" dirty="0" smtClean="0"/>
              <a:t> </a:t>
            </a:r>
            <a:r>
              <a:rPr lang="en-US" b="1" i="1" dirty="0" smtClean="0"/>
              <a:t>(</a:t>
            </a:r>
            <a:r>
              <a:rPr lang="en-US" b="1" i="1" dirty="0" err="1" smtClean="0"/>
              <a:t>srngara</a:t>
            </a:r>
            <a:r>
              <a:rPr lang="en-US" b="1" i="1" dirty="0" smtClean="0"/>
              <a:t>)</a:t>
            </a:r>
          </a:p>
          <a:p>
            <a:pPr algn="ctr"/>
            <a:r>
              <a:rPr lang="en-US" b="1" dirty="0" smtClean="0"/>
              <a:t>Comic</a:t>
            </a:r>
            <a:r>
              <a:rPr lang="en-US" dirty="0" smtClean="0"/>
              <a:t> </a:t>
            </a:r>
            <a:r>
              <a:rPr lang="en-US" b="1" i="1" dirty="0" smtClean="0"/>
              <a:t>(</a:t>
            </a:r>
            <a:r>
              <a:rPr lang="en-US" b="1" i="1" dirty="0" err="1" smtClean="0"/>
              <a:t>hasya</a:t>
            </a:r>
            <a:r>
              <a:rPr lang="en-US" b="1" i="1" dirty="0" smtClean="0"/>
              <a:t>)</a:t>
            </a:r>
          </a:p>
          <a:p>
            <a:pPr algn="ctr"/>
            <a:r>
              <a:rPr lang="en-US" b="1" dirty="0" smtClean="0"/>
              <a:t>Pathetic</a:t>
            </a:r>
            <a:r>
              <a:rPr lang="en-US" dirty="0" smtClean="0"/>
              <a:t> </a:t>
            </a:r>
            <a:r>
              <a:rPr lang="en-US" b="1" i="1" dirty="0" smtClean="0"/>
              <a:t>(</a:t>
            </a:r>
            <a:r>
              <a:rPr lang="en-US" b="1" i="1" dirty="0" err="1" smtClean="0"/>
              <a:t>karuna</a:t>
            </a:r>
            <a:r>
              <a:rPr lang="en-US" b="1" i="1" dirty="0" smtClean="0"/>
              <a:t>)</a:t>
            </a:r>
          </a:p>
          <a:p>
            <a:pPr algn="ctr"/>
            <a:r>
              <a:rPr lang="en-US" b="1" dirty="0" smtClean="0"/>
              <a:t>Furious</a:t>
            </a:r>
            <a:r>
              <a:rPr lang="en-US" dirty="0" smtClean="0"/>
              <a:t> </a:t>
            </a:r>
            <a:r>
              <a:rPr lang="en-US" b="1" i="1" dirty="0" smtClean="0"/>
              <a:t>(</a:t>
            </a:r>
            <a:r>
              <a:rPr lang="en-US" b="1" i="1" dirty="0" err="1" smtClean="0"/>
              <a:t>raudra</a:t>
            </a:r>
            <a:r>
              <a:rPr lang="en-US" b="1" i="1" dirty="0" smtClean="0"/>
              <a:t>)</a:t>
            </a:r>
          </a:p>
          <a:p>
            <a:pPr algn="ctr"/>
            <a:r>
              <a:rPr lang="en-US" b="1" dirty="0" smtClean="0"/>
              <a:t>Heroic</a:t>
            </a:r>
            <a:r>
              <a:rPr lang="en-US" dirty="0" smtClean="0"/>
              <a:t> </a:t>
            </a:r>
            <a:r>
              <a:rPr lang="en-US" b="1" i="1" dirty="0" smtClean="0"/>
              <a:t>(</a:t>
            </a:r>
            <a:r>
              <a:rPr lang="en-US" b="1" i="1" dirty="0" err="1" smtClean="0"/>
              <a:t>vira</a:t>
            </a:r>
            <a:r>
              <a:rPr lang="en-US" b="1" i="1" dirty="0" smtClean="0"/>
              <a:t>)</a:t>
            </a:r>
          </a:p>
          <a:p>
            <a:pPr algn="ctr"/>
            <a:r>
              <a:rPr lang="en-US" b="1" dirty="0" smtClean="0"/>
              <a:t>Terrible</a:t>
            </a:r>
            <a:r>
              <a:rPr lang="en-US" dirty="0" smtClean="0"/>
              <a:t> </a:t>
            </a:r>
            <a:r>
              <a:rPr lang="en-US" b="1" i="1" dirty="0" smtClean="0"/>
              <a:t>(</a:t>
            </a:r>
            <a:r>
              <a:rPr lang="en-US" b="1" i="1" dirty="0" err="1" smtClean="0"/>
              <a:t>bhayanaka</a:t>
            </a:r>
            <a:r>
              <a:rPr lang="en-US" b="1" i="1" dirty="0" smtClean="0"/>
              <a:t>)</a:t>
            </a:r>
          </a:p>
          <a:p>
            <a:pPr algn="ctr"/>
            <a:r>
              <a:rPr lang="en-US" dirty="0" smtClean="0"/>
              <a:t> </a:t>
            </a:r>
            <a:r>
              <a:rPr lang="en-US" b="1" dirty="0" smtClean="0"/>
              <a:t>Odious</a:t>
            </a:r>
            <a:r>
              <a:rPr lang="en-US" dirty="0" smtClean="0"/>
              <a:t> </a:t>
            </a:r>
            <a:r>
              <a:rPr lang="en-US" b="1" i="1" dirty="0" smtClean="0"/>
              <a:t>(</a:t>
            </a:r>
            <a:r>
              <a:rPr lang="en-US" b="1" i="1" dirty="0" err="1" smtClean="0"/>
              <a:t>bibhatsa</a:t>
            </a:r>
            <a:r>
              <a:rPr lang="en-US" b="1" i="1" dirty="0" smtClean="0"/>
              <a:t>) </a:t>
            </a:r>
          </a:p>
          <a:p>
            <a:pPr algn="ctr"/>
            <a:r>
              <a:rPr lang="en-US" b="1" dirty="0" err="1" smtClean="0"/>
              <a:t>Marvellous</a:t>
            </a:r>
            <a:r>
              <a:rPr lang="en-US" dirty="0" smtClean="0"/>
              <a:t> </a:t>
            </a:r>
            <a:r>
              <a:rPr lang="en-US" b="1" i="1" dirty="0" smtClean="0"/>
              <a:t>(</a:t>
            </a:r>
            <a:r>
              <a:rPr lang="en-US" b="1" i="1" dirty="0" err="1" smtClean="0"/>
              <a:t>adbhuta</a:t>
            </a:r>
            <a:r>
              <a:rPr lang="en-US" b="1" i="1" dirty="0" smtClean="0"/>
              <a:t>)</a:t>
            </a:r>
          </a:p>
          <a:p>
            <a:endParaRPr lang="en-US" b="1" i="1" dirty="0" smtClean="0"/>
          </a:p>
          <a:p>
            <a:pPr algn="just"/>
            <a:r>
              <a:rPr lang="en-US" dirty="0" err="1" smtClean="0"/>
              <a:t>Bharata</a:t>
            </a:r>
            <a:r>
              <a:rPr lang="en-US" dirty="0" smtClean="0"/>
              <a:t> in chapter VI of </a:t>
            </a:r>
            <a:r>
              <a:rPr lang="en-US" b="1" i="1" u="sng" dirty="0" err="1" smtClean="0"/>
              <a:t>Natyasastra</a:t>
            </a:r>
            <a:r>
              <a:rPr lang="en-US" dirty="0" smtClean="0"/>
              <a:t> explains the </a:t>
            </a:r>
            <a:r>
              <a:rPr lang="en-US" dirty="0" err="1" smtClean="0"/>
              <a:t>Sthayibhavas</a:t>
            </a:r>
            <a:r>
              <a:rPr lang="en-US" dirty="0" smtClean="0"/>
              <a:t> of eight sentiments; their determinants, consequents, complementary psychological states and their nature of combination leading to the realization of rasa.</a:t>
            </a:r>
          </a:p>
          <a:p>
            <a:endParaRPr lang="en-US" dirty="0"/>
          </a:p>
        </p:txBody>
      </p:sp>
      <p:sp>
        <p:nvSpPr>
          <p:cNvPr id="3" name="Title 2"/>
          <p:cNvSpPr>
            <a:spLocks noGrp="1"/>
          </p:cNvSpPr>
          <p:nvPr>
            <p:ph type="title"/>
          </p:nvPr>
        </p:nvSpPr>
        <p:spPr>
          <a:xfrm>
            <a:off x="685800" y="152400"/>
            <a:ext cx="8001000" cy="762000"/>
          </a:xfrm>
        </p:spPr>
        <p:txBody>
          <a:bodyPr/>
          <a:lstStyle/>
          <a:p>
            <a:pPr algn="ctr"/>
            <a:r>
              <a:rPr smtClean="0"/>
              <a:t>Sentiments (Rasa-s)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382000" cy="5181600"/>
          </a:xfrm>
        </p:spPr>
        <p:txBody>
          <a:bodyPr>
            <a:normAutofit/>
          </a:bodyPr>
          <a:lstStyle/>
          <a:p>
            <a:r>
              <a:rPr lang="en-US" dirty="0" smtClean="0"/>
              <a:t>Durable Psychological State—Love (</a:t>
            </a:r>
            <a:r>
              <a:rPr lang="en-US" i="1" dirty="0" err="1" smtClean="0"/>
              <a:t>rati</a:t>
            </a:r>
            <a:r>
              <a:rPr lang="en-US" dirty="0" smtClean="0"/>
              <a:t>)</a:t>
            </a:r>
          </a:p>
          <a:p>
            <a:r>
              <a:rPr lang="en-US" dirty="0" smtClean="0"/>
              <a:t>Determinants—Pleasant seasons, Beautiful garlands, Fine ornament, Company of intimate fellows </a:t>
            </a:r>
          </a:p>
          <a:p>
            <a:r>
              <a:rPr lang="en-US" dirty="0" smtClean="0"/>
              <a:t>Consequent—Represented on the stage are clever movement of the eyes, eyebrows, glances, soft and delicate movement of limbs, sweet and pleasant words</a:t>
            </a:r>
          </a:p>
          <a:p>
            <a:r>
              <a:rPr lang="en-US" dirty="0" smtClean="0"/>
              <a:t>There are two types of Erotic sentiments—union </a:t>
            </a:r>
            <a:r>
              <a:rPr lang="en-US" b="1" i="1" dirty="0" smtClean="0"/>
              <a:t>(</a:t>
            </a:r>
            <a:r>
              <a:rPr lang="en-US" b="1" i="1" dirty="0" err="1" smtClean="0"/>
              <a:t>Samyoga</a:t>
            </a:r>
            <a:r>
              <a:rPr lang="en-US" b="1" i="1" dirty="0" smtClean="0"/>
              <a:t>)</a:t>
            </a:r>
            <a:r>
              <a:rPr lang="en-US" dirty="0" smtClean="0"/>
              <a:t> and separation </a:t>
            </a:r>
            <a:r>
              <a:rPr lang="en-US" b="1" i="1" dirty="0" smtClean="0"/>
              <a:t>(</a:t>
            </a:r>
            <a:r>
              <a:rPr lang="en-US" b="1" i="1" dirty="0" err="1" smtClean="0"/>
              <a:t>vipralambha</a:t>
            </a:r>
            <a:r>
              <a:rPr lang="en-US" b="1" i="1" dirty="0" smtClean="0"/>
              <a:t>)</a:t>
            </a:r>
            <a:r>
              <a:rPr lang="en-US" dirty="0" smtClean="0"/>
              <a:t>. </a:t>
            </a:r>
          </a:p>
          <a:p>
            <a:r>
              <a:rPr lang="en-US" dirty="0" smtClean="0"/>
              <a:t>Consequents of separation </a:t>
            </a:r>
            <a:r>
              <a:rPr lang="en-US" b="1" i="1" dirty="0" smtClean="0"/>
              <a:t>(</a:t>
            </a:r>
            <a:r>
              <a:rPr lang="en-US" b="1" i="1" dirty="0" err="1" smtClean="0"/>
              <a:t>vipralambha</a:t>
            </a:r>
            <a:r>
              <a:rPr lang="en-US" b="1" i="1" dirty="0" smtClean="0"/>
              <a:t>)—</a:t>
            </a:r>
            <a:r>
              <a:rPr lang="en-US" dirty="0" smtClean="0"/>
              <a:t>fear, jealousy, fatigue, anxiety, dreaming, insanity, indifference</a:t>
            </a:r>
          </a:p>
          <a:p>
            <a:endParaRPr lang="en-US" dirty="0" smtClean="0"/>
          </a:p>
          <a:p>
            <a:endParaRPr lang="en-US" dirty="0"/>
          </a:p>
        </p:txBody>
      </p:sp>
      <p:sp>
        <p:nvSpPr>
          <p:cNvPr id="3" name="Title 2"/>
          <p:cNvSpPr>
            <a:spLocks noGrp="1"/>
          </p:cNvSpPr>
          <p:nvPr>
            <p:ph type="title"/>
          </p:nvPr>
        </p:nvSpPr>
        <p:spPr/>
        <p:txBody>
          <a:bodyPr>
            <a:normAutofit fontScale="90000"/>
          </a:bodyPr>
          <a:lstStyle/>
          <a:p>
            <a:pPr algn="ctr"/>
            <a:r>
              <a:rPr b="1" smtClean="0"/>
              <a:t>THE EROTIC SENTIMENT</a:t>
            </a:r>
            <a:br>
              <a:rPr b="1" smtClean="0"/>
            </a:br>
            <a:r>
              <a:rPr b="1" i="1" smtClean="0"/>
              <a:t> (Srngara rasa)</a:t>
            </a:r>
            <a:endParaRPr lang="en-US" i="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828800"/>
            <a:ext cx="8229600" cy="5257800"/>
          </a:xfrm>
        </p:spPr>
        <p:txBody>
          <a:bodyPr/>
          <a:lstStyle/>
          <a:p>
            <a:r>
              <a:rPr lang="en-US" sz="2800" b="1" dirty="0" smtClean="0"/>
              <a:t>Durable Psychological State—</a:t>
            </a:r>
            <a:r>
              <a:rPr lang="en-US" sz="2800" dirty="0" smtClean="0"/>
              <a:t>Laughter</a:t>
            </a:r>
          </a:p>
          <a:p>
            <a:r>
              <a:rPr lang="en-US" sz="2800" b="1" dirty="0" smtClean="0"/>
              <a:t>Determinants—</a:t>
            </a:r>
            <a:r>
              <a:rPr lang="en-US" sz="2800" dirty="0" smtClean="0"/>
              <a:t>putting on unusual dress, quarrel, uncouth </a:t>
            </a:r>
            <a:r>
              <a:rPr lang="en-US" sz="2800" dirty="0" err="1" smtClean="0"/>
              <a:t>behaviour</a:t>
            </a:r>
            <a:r>
              <a:rPr lang="en-US" sz="2800" dirty="0" smtClean="0"/>
              <a:t> and use of irrelevant words</a:t>
            </a:r>
          </a:p>
          <a:p>
            <a:r>
              <a:rPr lang="en-US" sz="2800" b="1" dirty="0" smtClean="0"/>
              <a:t>Consequents—</a:t>
            </a:r>
            <a:r>
              <a:rPr lang="en-US" sz="2800" dirty="0" smtClean="0"/>
              <a:t>opening the eyes wide or contracting them, perspiration, throbbing of lips and nose etc</a:t>
            </a:r>
          </a:p>
          <a:p>
            <a:r>
              <a:rPr lang="en-US" sz="2800" b="1" dirty="0" smtClean="0"/>
              <a:t>Complementary psychological states—</a:t>
            </a:r>
            <a:r>
              <a:rPr lang="en-US" sz="2800" dirty="0" smtClean="0"/>
              <a:t>indolence, dissimulation, insomnia, envy etc.</a:t>
            </a:r>
          </a:p>
          <a:p>
            <a:endParaRPr lang="en-US" dirty="0"/>
          </a:p>
        </p:txBody>
      </p:sp>
      <p:sp>
        <p:nvSpPr>
          <p:cNvPr id="3" name="Title 2"/>
          <p:cNvSpPr>
            <a:spLocks noGrp="1"/>
          </p:cNvSpPr>
          <p:nvPr>
            <p:ph type="title"/>
          </p:nvPr>
        </p:nvSpPr>
        <p:spPr>
          <a:xfrm>
            <a:off x="457200" y="533400"/>
            <a:ext cx="8686800" cy="1447800"/>
          </a:xfrm>
        </p:spPr>
        <p:txBody>
          <a:bodyPr>
            <a:normAutofit fontScale="90000"/>
          </a:bodyPr>
          <a:lstStyle/>
          <a:p>
            <a:pPr algn="ctr"/>
            <a:r>
              <a:rPr b="1" smtClean="0"/>
              <a:t/>
            </a:r>
            <a:br>
              <a:rPr b="1" smtClean="0"/>
            </a:br>
            <a:r>
              <a:rPr b="1" smtClean="0"/>
              <a:t/>
            </a:r>
            <a:br>
              <a:rPr b="1" smtClean="0"/>
            </a:br>
            <a:r>
              <a:rPr b="1" smtClean="0"/>
              <a:t/>
            </a:r>
            <a:br>
              <a:rPr b="1" smtClean="0"/>
            </a:br>
            <a:r>
              <a:rPr b="1" smtClean="0"/>
              <a:t/>
            </a:r>
            <a:br>
              <a:rPr b="1" smtClean="0"/>
            </a:br>
            <a:r>
              <a:rPr b="1" smtClean="0"/>
              <a:t/>
            </a:r>
            <a:br>
              <a:rPr b="1" smtClean="0"/>
            </a:br>
            <a:r>
              <a:rPr b="1" smtClean="0"/>
              <a:t>THE COMIC SENTIMENT </a:t>
            </a:r>
            <a:br>
              <a:rPr b="1" smtClean="0"/>
            </a:br>
            <a:r>
              <a:rPr b="1" smtClean="0"/>
              <a:t>(</a:t>
            </a:r>
            <a:r>
              <a:rPr b="1" i="1" smtClean="0"/>
              <a:t>Hasya rasa</a:t>
            </a:r>
            <a:r>
              <a:rPr b="1" smtClean="0"/>
              <a:t>)</a:t>
            </a:r>
            <a:r>
              <a:rPr smtClean="0"/>
              <a:t/>
            </a:r>
            <a:br>
              <a:rPr smtClean="0"/>
            </a:b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5105400"/>
          </a:xfrm>
        </p:spPr>
        <p:txBody>
          <a:bodyPr>
            <a:normAutofit/>
          </a:bodyPr>
          <a:lstStyle/>
          <a:p>
            <a:r>
              <a:rPr lang="en-US" sz="2800" dirty="0" smtClean="0"/>
              <a:t>Durable Psychological State—Sorrow</a:t>
            </a:r>
          </a:p>
          <a:p>
            <a:r>
              <a:rPr lang="en-US" sz="2800" dirty="0" smtClean="0"/>
              <a:t>Determinants—Suffering under a curse, separation from or loss of dear ones, commotion caused by death, captivity, reversal of situation and other misfortunes</a:t>
            </a:r>
          </a:p>
          <a:p>
            <a:r>
              <a:rPr lang="en-US" sz="2800" dirty="0" smtClean="0"/>
              <a:t>Consequents—heaving of sigh, shedding of tears, paralysis, loss of memory etc. </a:t>
            </a:r>
          </a:p>
          <a:p>
            <a:r>
              <a:rPr lang="en-US" sz="2800" dirty="0" smtClean="0"/>
              <a:t>Complementary Psychological States—Epilepsy, depression, languor, anxiety, dejection, distraction death, insanity etc.</a:t>
            </a:r>
          </a:p>
          <a:p>
            <a:endParaRPr lang="en-US" dirty="0"/>
          </a:p>
        </p:txBody>
      </p:sp>
      <p:sp>
        <p:nvSpPr>
          <p:cNvPr id="3" name="Title 2"/>
          <p:cNvSpPr>
            <a:spLocks noGrp="1"/>
          </p:cNvSpPr>
          <p:nvPr>
            <p:ph type="title"/>
          </p:nvPr>
        </p:nvSpPr>
        <p:spPr>
          <a:xfrm>
            <a:off x="228600" y="838200"/>
            <a:ext cx="8610600" cy="990600"/>
          </a:xfrm>
        </p:spPr>
        <p:txBody>
          <a:bodyPr>
            <a:normAutofit fontScale="90000"/>
          </a:bodyPr>
          <a:lstStyle/>
          <a:p>
            <a:pPr algn="ctr"/>
            <a:r>
              <a:rPr b="1" smtClean="0"/>
              <a:t>THE PATHETIC SENTIMENT </a:t>
            </a:r>
            <a:br>
              <a:rPr b="1" smtClean="0"/>
            </a:br>
            <a:r>
              <a:rPr b="1" smtClean="0"/>
              <a:t>(</a:t>
            </a:r>
            <a:r>
              <a:rPr b="1" i="1" smtClean="0"/>
              <a:t>Karuna rasa</a:t>
            </a:r>
            <a:r>
              <a:rPr b="1" smtClean="0"/>
              <a:t>)</a:t>
            </a:r>
            <a:r>
              <a:rPr smtClean="0"/>
              <a:t/>
            </a:r>
            <a:br>
              <a:rPr smtClean="0"/>
            </a:b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057400"/>
            <a:ext cx="8534400" cy="4495800"/>
          </a:xfrm>
        </p:spPr>
        <p:txBody>
          <a:bodyPr>
            <a:normAutofit/>
          </a:bodyPr>
          <a:lstStyle/>
          <a:p>
            <a:r>
              <a:rPr lang="en-US" sz="2800" dirty="0" smtClean="0"/>
              <a:t>Durable Psychological State—Anger (</a:t>
            </a:r>
            <a:r>
              <a:rPr lang="en-US" sz="2800" dirty="0" err="1" smtClean="0"/>
              <a:t>krodha</a:t>
            </a:r>
            <a:r>
              <a:rPr lang="en-US" sz="2800" dirty="0" smtClean="0"/>
              <a:t>)</a:t>
            </a:r>
          </a:p>
          <a:p>
            <a:r>
              <a:rPr lang="en-US" sz="2800" dirty="0" smtClean="0"/>
              <a:t>Determinants—indignation, rape, insult, false allegation, revenge etc. </a:t>
            </a:r>
          </a:p>
          <a:p>
            <a:r>
              <a:rPr lang="en-US" sz="2800" dirty="0" smtClean="0"/>
              <a:t>Consequents—biting one’s lip, red eyes, trembling, frowning, drawing of weapons etc</a:t>
            </a:r>
          </a:p>
          <a:p>
            <a:r>
              <a:rPr lang="en-US" sz="2800" dirty="0" smtClean="0"/>
              <a:t>Complementary Psychological States—indignation, intoxication, restlessness, fury, </a:t>
            </a:r>
            <a:r>
              <a:rPr lang="en-US" sz="2800" dirty="0" err="1" smtClean="0"/>
              <a:t>horripilation</a:t>
            </a:r>
            <a:r>
              <a:rPr lang="en-US" sz="2800" dirty="0" smtClean="0"/>
              <a:t> etc.</a:t>
            </a:r>
          </a:p>
          <a:p>
            <a:endParaRPr lang="en-US" sz="2800" dirty="0" smtClean="0"/>
          </a:p>
          <a:p>
            <a:pPr>
              <a:buNone/>
            </a:pPr>
            <a:endParaRPr lang="en-US" dirty="0"/>
          </a:p>
        </p:txBody>
      </p:sp>
      <p:sp>
        <p:nvSpPr>
          <p:cNvPr id="3" name="Title 2"/>
          <p:cNvSpPr>
            <a:spLocks noGrp="1"/>
          </p:cNvSpPr>
          <p:nvPr>
            <p:ph type="title"/>
          </p:nvPr>
        </p:nvSpPr>
        <p:spPr>
          <a:xfrm>
            <a:off x="304800" y="152400"/>
            <a:ext cx="8534400" cy="1828800"/>
          </a:xfrm>
        </p:spPr>
        <p:txBody>
          <a:bodyPr>
            <a:normAutofit fontScale="90000"/>
          </a:bodyPr>
          <a:lstStyle/>
          <a:p>
            <a:pPr algn="ctr"/>
            <a:r>
              <a:rPr b="1" smtClean="0"/>
              <a:t/>
            </a:r>
            <a:br>
              <a:rPr b="1" smtClean="0"/>
            </a:br>
            <a:r>
              <a:rPr b="1" smtClean="0"/>
              <a:t/>
            </a:r>
            <a:br>
              <a:rPr b="1" smtClean="0"/>
            </a:br>
            <a:r>
              <a:rPr b="1" smtClean="0"/>
              <a:t>THE FURIOUS SENTIMENT </a:t>
            </a:r>
            <a:br>
              <a:rPr b="1" smtClean="0"/>
            </a:br>
            <a:r>
              <a:rPr b="1" smtClean="0"/>
              <a:t>(</a:t>
            </a:r>
            <a:r>
              <a:rPr b="1" i="1" smtClean="0"/>
              <a:t>Raudra rasa</a:t>
            </a:r>
            <a:r>
              <a:rPr b="1" smtClean="0"/>
              <a:t>)</a:t>
            </a:r>
            <a:r>
              <a:rPr smtClean="0"/>
              <a:t/>
            </a:r>
            <a:br>
              <a:rPr smtClean="0"/>
            </a:b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905000"/>
            <a:ext cx="8763000" cy="4191000"/>
          </a:xfrm>
        </p:spPr>
        <p:txBody>
          <a:bodyPr>
            <a:normAutofit/>
          </a:bodyPr>
          <a:lstStyle/>
          <a:p>
            <a:r>
              <a:rPr lang="en-US" sz="2800" dirty="0" smtClean="0"/>
              <a:t>Durable Psychological State—Energy </a:t>
            </a:r>
            <a:r>
              <a:rPr lang="en-US" sz="2800" b="1" i="1" dirty="0" smtClean="0"/>
              <a:t>(</a:t>
            </a:r>
            <a:r>
              <a:rPr lang="en-US" sz="2800" b="1" i="1" dirty="0" err="1" smtClean="0"/>
              <a:t>utsaha</a:t>
            </a:r>
            <a:r>
              <a:rPr lang="en-US" sz="2800" b="1" i="1" dirty="0" smtClean="0"/>
              <a:t>)</a:t>
            </a:r>
            <a:endParaRPr lang="en-US" sz="2800" dirty="0" smtClean="0"/>
          </a:p>
          <a:p>
            <a:r>
              <a:rPr lang="en-US" sz="2800" dirty="0" smtClean="0"/>
              <a:t>Determinants—good conduct, determination, courage, discipline etc.</a:t>
            </a:r>
          </a:p>
          <a:p>
            <a:r>
              <a:rPr lang="en-US" sz="2800" dirty="0" smtClean="0"/>
              <a:t>Consequents—firmness, pride, patience</a:t>
            </a:r>
          </a:p>
          <a:p>
            <a:r>
              <a:rPr lang="en-US" sz="2800" dirty="0" smtClean="0"/>
              <a:t>Complementary Psychological States—pride, contentment, judgment etc.</a:t>
            </a:r>
          </a:p>
          <a:p>
            <a:endParaRPr lang="en-US" sz="2800" dirty="0" smtClean="0"/>
          </a:p>
          <a:p>
            <a:pPr>
              <a:buNone/>
            </a:pPr>
            <a:endParaRPr lang="en-US" dirty="0"/>
          </a:p>
        </p:txBody>
      </p:sp>
      <p:sp>
        <p:nvSpPr>
          <p:cNvPr id="3" name="Title 2"/>
          <p:cNvSpPr>
            <a:spLocks noGrp="1"/>
          </p:cNvSpPr>
          <p:nvPr>
            <p:ph type="title"/>
          </p:nvPr>
        </p:nvSpPr>
        <p:spPr>
          <a:xfrm>
            <a:off x="304800" y="152400"/>
            <a:ext cx="8534400" cy="1828800"/>
          </a:xfrm>
        </p:spPr>
        <p:txBody>
          <a:bodyPr>
            <a:normAutofit fontScale="90000"/>
          </a:bodyPr>
          <a:lstStyle/>
          <a:p>
            <a:pPr algn="ctr"/>
            <a:r>
              <a:rPr b="1" smtClean="0"/>
              <a:t/>
            </a:r>
            <a:br>
              <a:rPr b="1" smtClean="0"/>
            </a:br>
            <a:r>
              <a:rPr b="1" smtClean="0"/>
              <a:t/>
            </a:r>
            <a:br>
              <a:rPr b="1" smtClean="0"/>
            </a:br>
            <a:r>
              <a:rPr b="1" smtClean="0"/>
              <a:t>THE HEROIC SENTIMENT </a:t>
            </a:r>
            <a:br>
              <a:rPr b="1" smtClean="0"/>
            </a:br>
            <a:r>
              <a:rPr b="1" smtClean="0"/>
              <a:t>(</a:t>
            </a:r>
            <a:r>
              <a:rPr b="1" i="1" smtClean="0"/>
              <a:t>Vira rasa</a:t>
            </a:r>
            <a:r>
              <a:rPr b="1" smtClean="0"/>
              <a:t>)</a:t>
            </a:r>
            <a:r>
              <a:rPr smtClean="0"/>
              <a:t/>
            </a:r>
            <a:br>
              <a:rPr smtClean="0"/>
            </a:b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905000"/>
            <a:ext cx="8763000" cy="4191000"/>
          </a:xfrm>
        </p:spPr>
        <p:txBody>
          <a:bodyPr>
            <a:normAutofit/>
          </a:bodyPr>
          <a:lstStyle/>
          <a:p>
            <a:r>
              <a:rPr lang="en-US" sz="2800" dirty="0" smtClean="0"/>
              <a:t>Durable Psychological State—Fear (</a:t>
            </a:r>
            <a:r>
              <a:rPr lang="en-US" sz="2800" dirty="0" err="1" smtClean="0"/>
              <a:t>bhaya</a:t>
            </a:r>
            <a:r>
              <a:rPr lang="en-US" sz="2800" dirty="0" smtClean="0"/>
              <a:t>)</a:t>
            </a:r>
          </a:p>
          <a:p>
            <a:r>
              <a:rPr lang="en-US" sz="2800" dirty="0" smtClean="0"/>
              <a:t>Determinants—loss of courage, sight of ghosts, death, terrible cries of owls and jackals, staying in an empty house or forest</a:t>
            </a:r>
          </a:p>
          <a:p>
            <a:r>
              <a:rPr lang="en-US" sz="2800" dirty="0" smtClean="0"/>
              <a:t>Consequents—trembling, sweating, fainting etc.</a:t>
            </a:r>
          </a:p>
          <a:p>
            <a:r>
              <a:rPr lang="en-US" sz="2800" dirty="0" smtClean="0"/>
              <a:t>Complementary Psychological States—depression, distraction, stupefaction, palpitation, dryness of lips etc.</a:t>
            </a:r>
          </a:p>
          <a:p>
            <a:pPr>
              <a:buNone/>
            </a:pPr>
            <a:endParaRPr lang="en-US" sz="2800" dirty="0" smtClean="0"/>
          </a:p>
          <a:p>
            <a:endParaRPr lang="en-US" sz="2800" dirty="0" smtClean="0"/>
          </a:p>
          <a:p>
            <a:pPr>
              <a:buNone/>
            </a:pPr>
            <a:endParaRPr lang="en-US" dirty="0"/>
          </a:p>
        </p:txBody>
      </p:sp>
      <p:sp>
        <p:nvSpPr>
          <p:cNvPr id="3" name="Title 2"/>
          <p:cNvSpPr>
            <a:spLocks noGrp="1"/>
          </p:cNvSpPr>
          <p:nvPr>
            <p:ph type="title"/>
          </p:nvPr>
        </p:nvSpPr>
        <p:spPr>
          <a:xfrm>
            <a:off x="304800" y="152400"/>
            <a:ext cx="8534400" cy="1828800"/>
          </a:xfrm>
        </p:spPr>
        <p:txBody>
          <a:bodyPr>
            <a:normAutofit fontScale="90000"/>
          </a:bodyPr>
          <a:lstStyle/>
          <a:p>
            <a:pPr algn="ctr"/>
            <a:r>
              <a:rPr b="1" smtClean="0"/>
              <a:t/>
            </a:r>
            <a:br>
              <a:rPr b="1" smtClean="0"/>
            </a:br>
            <a:r>
              <a:rPr b="1" smtClean="0"/>
              <a:t/>
            </a:r>
            <a:br>
              <a:rPr b="1" smtClean="0"/>
            </a:br>
            <a:r>
              <a:rPr b="1" smtClean="0"/>
              <a:t>THE TERRIBLE</a:t>
            </a:r>
            <a:r>
              <a:rPr b="1" u="sng" smtClean="0"/>
              <a:t> </a:t>
            </a:r>
            <a:r>
              <a:rPr b="1" smtClean="0"/>
              <a:t> SENTIMENT </a:t>
            </a:r>
            <a:br>
              <a:rPr b="1" smtClean="0"/>
            </a:br>
            <a:r>
              <a:rPr b="1" smtClean="0"/>
              <a:t>(</a:t>
            </a:r>
            <a:r>
              <a:rPr b="1" i="1" u="sng" smtClean="0"/>
              <a:t>Bhayanaka</a:t>
            </a:r>
            <a:r>
              <a:rPr b="1" i="1" smtClean="0"/>
              <a:t> rasa</a:t>
            </a:r>
            <a:r>
              <a:rPr b="1" smtClean="0"/>
              <a:t>)</a:t>
            </a:r>
            <a:r>
              <a:rPr smtClean="0"/>
              <a:t/>
            </a:r>
            <a:br>
              <a:rPr smtClean="0"/>
            </a:b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905000"/>
            <a:ext cx="8763000" cy="4191000"/>
          </a:xfrm>
        </p:spPr>
        <p:txBody>
          <a:bodyPr>
            <a:normAutofit/>
          </a:bodyPr>
          <a:lstStyle/>
          <a:p>
            <a:r>
              <a:rPr lang="en-US" sz="2800" dirty="0" smtClean="0"/>
              <a:t>Durable Psychological State—Disgust</a:t>
            </a:r>
          </a:p>
          <a:p>
            <a:r>
              <a:rPr lang="en-US" sz="2800" dirty="0" smtClean="0"/>
              <a:t>Determinants—disgusting sight, taste, smell and sound which create uneasiness</a:t>
            </a:r>
          </a:p>
          <a:p>
            <a:r>
              <a:rPr lang="en-US" sz="2800" dirty="0" smtClean="0"/>
              <a:t>Consequents—contraction of mouth and eyes, covering the nose, spitting, vomiting etc. </a:t>
            </a:r>
          </a:p>
          <a:p>
            <a:r>
              <a:rPr lang="en-US" sz="2800" dirty="0" smtClean="0"/>
              <a:t>Complementary Psychological States—epileptic fit, agitation, sickness etc.</a:t>
            </a:r>
          </a:p>
          <a:p>
            <a:r>
              <a:rPr lang="en-US" sz="2800" dirty="0" smtClean="0"/>
              <a:t> </a:t>
            </a:r>
          </a:p>
          <a:p>
            <a:endParaRPr lang="en-US" sz="2800" dirty="0" smtClean="0"/>
          </a:p>
          <a:p>
            <a:endParaRPr lang="en-US" sz="2800" dirty="0" smtClean="0"/>
          </a:p>
          <a:p>
            <a:pPr>
              <a:buNone/>
            </a:pPr>
            <a:endParaRPr lang="en-US" dirty="0"/>
          </a:p>
        </p:txBody>
      </p:sp>
      <p:sp>
        <p:nvSpPr>
          <p:cNvPr id="3" name="Title 2"/>
          <p:cNvSpPr>
            <a:spLocks noGrp="1"/>
          </p:cNvSpPr>
          <p:nvPr>
            <p:ph type="title"/>
          </p:nvPr>
        </p:nvSpPr>
        <p:spPr>
          <a:xfrm>
            <a:off x="304800" y="152400"/>
            <a:ext cx="8534400" cy="1828800"/>
          </a:xfrm>
        </p:spPr>
        <p:txBody>
          <a:bodyPr>
            <a:normAutofit fontScale="90000"/>
          </a:bodyPr>
          <a:lstStyle/>
          <a:p>
            <a:pPr algn="ctr"/>
            <a:r>
              <a:rPr b="1" smtClean="0"/>
              <a:t/>
            </a:r>
            <a:br>
              <a:rPr b="1" smtClean="0"/>
            </a:br>
            <a:r>
              <a:rPr b="1" smtClean="0"/>
              <a:t/>
            </a:r>
            <a:br>
              <a:rPr b="1" smtClean="0"/>
            </a:br>
            <a:r>
              <a:rPr b="1" smtClean="0"/>
              <a:t>THE ODIOUS SENTIMENT </a:t>
            </a:r>
            <a:br>
              <a:rPr b="1" smtClean="0"/>
            </a:br>
            <a:r>
              <a:rPr b="1" smtClean="0"/>
              <a:t>(</a:t>
            </a:r>
            <a:r>
              <a:rPr b="1" i="1" smtClean="0"/>
              <a:t>Bibhatsa rasa</a:t>
            </a:r>
            <a:r>
              <a:rPr b="1" smtClean="0"/>
              <a:t>)</a:t>
            </a:r>
            <a:r>
              <a:rPr smtClean="0"/>
              <a:t/>
            </a:r>
            <a:br>
              <a:rPr smtClean="0"/>
            </a:b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905000"/>
            <a:ext cx="8763000" cy="4191000"/>
          </a:xfrm>
        </p:spPr>
        <p:txBody>
          <a:bodyPr>
            <a:normAutofit/>
          </a:bodyPr>
          <a:lstStyle/>
          <a:p>
            <a:r>
              <a:rPr lang="en-US" sz="2800" dirty="0" smtClean="0"/>
              <a:t>Durable Psychological State—astonishment </a:t>
            </a:r>
            <a:r>
              <a:rPr lang="en-US" sz="2800" b="1" i="1" dirty="0" smtClean="0"/>
              <a:t>(</a:t>
            </a:r>
            <a:r>
              <a:rPr lang="en-US" sz="2800" b="1" i="1" dirty="0" err="1" smtClean="0"/>
              <a:t>vismaya</a:t>
            </a:r>
            <a:r>
              <a:rPr lang="en-US" sz="2800" b="1" i="1" dirty="0" smtClean="0"/>
              <a:t>)</a:t>
            </a:r>
            <a:endParaRPr lang="en-US" sz="2800" dirty="0" smtClean="0"/>
          </a:p>
          <a:p>
            <a:r>
              <a:rPr lang="en-US" sz="2800" dirty="0" smtClean="0"/>
              <a:t>Determinants—supernatural things and illusions. </a:t>
            </a:r>
          </a:p>
          <a:p>
            <a:r>
              <a:rPr lang="en-US" sz="2800" dirty="0" smtClean="0"/>
              <a:t>Consequents— exclamation of surprise, weeping, stammering etc. </a:t>
            </a:r>
          </a:p>
          <a:p>
            <a:r>
              <a:rPr lang="en-US" sz="2800" dirty="0" smtClean="0"/>
              <a:t>Complementary Psychological States—sentiment are joy, agitation, choking voice etc.</a:t>
            </a:r>
          </a:p>
          <a:p>
            <a:pPr>
              <a:buNone/>
            </a:pPr>
            <a:r>
              <a:rPr lang="en-US" sz="2800" dirty="0" smtClean="0"/>
              <a:t> </a:t>
            </a:r>
          </a:p>
          <a:p>
            <a:endParaRPr lang="en-US" sz="2800" dirty="0" smtClean="0"/>
          </a:p>
          <a:p>
            <a:endParaRPr lang="en-US" sz="2800" dirty="0" smtClean="0"/>
          </a:p>
          <a:p>
            <a:pPr>
              <a:buNone/>
            </a:pPr>
            <a:endParaRPr lang="en-US" dirty="0"/>
          </a:p>
        </p:txBody>
      </p:sp>
      <p:sp>
        <p:nvSpPr>
          <p:cNvPr id="3" name="Title 2"/>
          <p:cNvSpPr>
            <a:spLocks noGrp="1"/>
          </p:cNvSpPr>
          <p:nvPr>
            <p:ph type="title"/>
          </p:nvPr>
        </p:nvSpPr>
        <p:spPr>
          <a:xfrm>
            <a:off x="304800" y="152400"/>
            <a:ext cx="8534400" cy="1828800"/>
          </a:xfrm>
        </p:spPr>
        <p:txBody>
          <a:bodyPr>
            <a:normAutofit fontScale="90000"/>
          </a:bodyPr>
          <a:lstStyle/>
          <a:p>
            <a:pPr algn="ctr"/>
            <a:r>
              <a:rPr b="1" smtClean="0"/>
              <a:t/>
            </a:r>
            <a:br>
              <a:rPr b="1" smtClean="0"/>
            </a:br>
            <a:r>
              <a:rPr b="1" smtClean="0"/>
              <a:t/>
            </a:r>
            <a:br>
              <a:rPr b="1" smtClean="0"/>
            </a:br>
            <a:r>
              <a:rPr b="1" smtClean="0"/>
              <a:t>THE MARVELLOUS SENTIMENT </a:t>
            </a:r>
            <a:br>
              <a:rPr b="1" smtClean="0"/>
            </a:br>
            <a:r>
              <a:rPr b="1" smtClean="0"/>
              <a:t>(</a:t>
            </a:r>
            <a:r>
              <a:rPr b="1" i="1" smtClean="0"/>
              <a:t>Adbhuta rasa</a:t>
            </a:r>
            <a:r>
              <a:rPr b="1" smtClean="0"/>
              <a:t>)</a:t>
            </a:r>
            <a:r>
              <a:rPr smtClean="0"/>
              <a:t/>
            </a:r>
            <a:br>
              <a:rPr smtClean="0"/>
            </a:b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admission of </a:t>
            </a:r>
            <a:r>
              <a:rPr lang="en-US" b="1" i="1" dirty="0" smtClean="0"/>
              <a:t>Santa rasa</a:t>
            </a:r>
            <a:r>
              <a:rPr lang="en-US" dirty="0" smtClean="0"/>
              <a:t> as the ninth rasa has led to a good deal of controversy among critics.  However, </a:t>
            </a:r>
            <a:r>
              <a:rPr lang="en-US" b="1" dirty="0" err="1" smtClean="0"/>
              <a:t>Abhinavagupta</a:t>
            </a:r>
            <a:r>
              <a:rPr lang="en-US" dirty="0" smtClean="0"/>
              <a:t> considers it as </a:t>
            </a:r>
            <a:r>
              <a:rPr lang="en-US" b="1" i="1" dirty="0" smtClean="0"/>
              <a:t>‘</a:t>
            </a:r>
            <a:r>
              <a:rPr lang="en-US" b="1" i="1" dirty="0" err="1" smtClean="0"/>
              <a:t>maharasa</a:t>
            </a:r>
            <a:r>
              <a:rPr lang="en-US" b="1" i="1" dirty="0" smtClean="0"/>
              <a:t>’</a:t>
            </a:r>
            <a:r>
              <a:rPr lang="en-US" dirty="0" smtClean="0"/>
              <a:t>.  </a:t>
            </a:r>
          </a:p>
          <a:p>
            <a:r>
              <a:rPr lang="en-US" dirty="0" err="1" smtClean="0"/>
              <a:t>Sthayibhava—</a:t>
            </a:r>
            <a:r>
              <a:rPr lang="en-US" b="1" i="1" dirty="0" err="1" smtClean="0"/>
              <a:t>sama</a:t>
            </a:r>
            <a:endParaRPr lang="en-US" b="1" i="1" dirty="0" smtClean="0"/>
          </a:p>
          <a:p>
            <a:r>
              <a:rPr lang="en-US" dirty="0" smtClean="0"/>
              <a:t>Determinants—pursuit for spiritual knowledge and freedom from worldly desire.  </a:t>
            </a:r>
          </a:p>
          <a:p>
            <a:r>
              <a:rPr lang="en-US" dirty="0" smtClean="0"/>
              <a:t>Consequents—Meditation, devotion, recognition of truth etc.  </a:t>
            </a:r>
          </a:p>
          <a:p>
            <a:r>
              <a:rPr lang="en-US" dirty="0" smtClean="0"/>
              <a:t>Complementary psychological states—courage, fixity etc.</a:t>
            </a:r>
          </a:p>
          <a:p>
            <a:endParaRPr lang="en-US" dirty="0"/>
          </a:p>
        </p:txBody>
      </p:sp>
      <p:sp>
        <p:nvSpPr>
          <p:cNvPr id="3" name="Title 2"/>
          <p:cNvSpPr>
            <a:spLocks noGrp="1"/>
          </p:cNvSpPr>
          <p:nvPr>
            <p:ph type="title"/>
          </p:nvPr>
        </p:nvSpPr>
        <p:spPr/>
        <p:txBody>
          <a:bodyPr/>
          <a:lstStyle/>
          <a:p>
            <a:pPr algn="ctr"/>
            <a:r>
              <a:rPr i="1" smtClean="0"/>
              <a:t>Santa Rasa</a:t>
            </a:r>
            <a:endParaRPr lang="en-US"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smtClean="0"/>
              <a:t>Bharat Muni &amp; Natyasastra</a:t>
            </a:r>
            <a:endParaRPr lang="en-US" dirty="0"/>
          </a:p>
        </p:txBody>
      </p:sp>
      <p:sp>
        <p:nvSpPr>
          <p:cNvPr id="6" name="Content Placeholder 5"/>
          <p:cNvSpPr>
            <a:spLocks noGrp="1"/>
          </p:cNvSpPr>
          <p:nvPr>
            <p:ph sz="half" idx="2"/>
          </p:nvPr>
        </p:nvSpPr>
        <p:spPr>
          <a:xfrm>
            <a:off x="4648200" y="1524000"/>
            <a:ext cx="4191000" cy="4800600"/>
          </a:xfrm>
        </p:spPr>
        <p:txBody>
          <a:bodyPr/>
          <a:lstStyle/>
          <a:p>
            <a:pPr algn="just"/>
            <a:r>
              <a:rPr lang="en-US" sz="2800" dirty="0" smtClean="0"/>
              <a:t>The pole star of Indian aesthetics, Bharat Muni, mentions the word </a:t>
            </a:r>
            <a:r>
              <a:rPr lang="en-US" sz="2800" b="1" i="1" dirty="0" smtClean="0"/>
              <a:t>‘rasa’</a:t>
            </a:r>
            <a:r>
              <a:rPr lang="en-US" sz="2800" dirty="0" smtClean="0"/>
              <a:t> in chapters </a:t>
            </a:r>
            <a:r>
              <a:rPr lang="en-US" sz="2800" b="1" dirty="0" smtClean="0"/>
              <a:t>VI</a:t>
            </a:r>
            <a:r>
              <a:rPr lang="en-US" sz="2800" dirty="0" smtClean="0"/>
              <a:t> and </a:t>
            </a:r>
            <a:r>
              <a:rPr lang="en-US" sz="2800" b="1" dirty="0" smtClean="0"/>
              <a:t>VII</a:t>
            </a:r>
            <a:r>
              <a:rPr lang="en-US" sz="2800" dirty="0" smtClean="0"/>
              <a:t> of his monumental work </a:t>
            </a:r>
            <a:r>
              <a:rPr lang="en-US" sz="2800" b="1" i="1" u="sng" dirty="0" err="1" smtClean="0"/>
              <a:t>Natyasastra</a:t>
            </a:r>
            <a:r>
              <a:rPr lang="en-US" sz="2800" dirty="0" smtClean="0"/>
              <a:t>, which is a compendium of </a:t>
            </a:r>
          </a:p>
          <a:p>
            <a:pPr algn="just">
              <a:buNone/>
            </a:pPr>
            <a:r>
              <a:rPr lang="en-US" sz="2800" dirty="0" smtClean="0"/>
              <a:t>   performing arts</a:t>
            </a:r>
          </a:p>
          <a:p>
            <a:endParaRPr lang="en-US" dirty="0"/>
          </a:p>
        </p:txBody>
      </p:sp>
      <p:pic>
        <p:nvPicPr>
          <p:cNvPr id="9" name="Content Placeholder 8" descr="513FHDyHJvL.jpg"/>
          <p:cNvPicPr>
            <a:picLocks noGrp="1" noChangeAspect="1"/>
          </p:cNvPicPr>
          <p:nvPr>
            <p:ph sz="half" idx="1"/>
          </p:nvPr>
        </p:nvPicPr>
        <p:blipFill>
          <a:blip r:embed="rId2"/>
          <a:stretch>
            <a:fillRect/>
          </a:stretch>
        </p:blipFill>
        <p:spPr>
          <a:xfrm>
            <a:off x="609600" y="1524000"/>
            <a:ext cx="3657599" cy="4572000"/>
          </a:xfr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bharatanatyam-gestures-image.jpg"/>
          <p:cNvPicPr>
            <a:picLocks noGrp="1" noChangeAspect="1"/>
          </p:cNvPicPr>
          <p:nvPr>
            <p:ph idx="1"/>
          </p:nvPr>
        </p:nvPicPr>
        <p:blipFill>
          <a:blip r:embed="rId2"/>
          <a:stretch>
            <a:fillRect/>
          </a:stretch>
        </p:blipFill>
        <p:spPr>
          <a:xfrm>
            <a:off x="533400" y="1066799"/>
            <a:ext cx="8382000" cy="5693435"/>
          </a:xfrm>
        </p:spPr>
      </p:pic>
      <p:sp>
        <p:nvSpPr>
          <p:cNvPr id="3" name="Title 2"/>
          <p:cNvSpPr>
            <a:spLocks noGrp="1"/>
          </p:cNvSpPr>
          <p:nvPr>
            <p:ph type="title"/>
          </p:nvPr>
        </p:nvSpPr>
        <p:spPr>
          <a:xfrm>
            <a:off x="457200" y="152400"/>
            <a:ext cx="8229600" cy="914400"/>
          </a:xfrm>
        </p:spPr>
        <p:txBody>
          <a:bodyPr/>
          <a:lstStyle/>
          <a:p>
            <a:r>
              <a:rPr smtClean="0"/>
              <a:t>Navarasa: Bharatnatyam Gestures</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914400"/>
          </a:xfrm>
        </p:spPr>
        <p:txBody>
          <a:bodyPr/>
          <a:lstStyle/>
          <a:p>
            <a:r>
              <a:rPr smtClean="0"/>
              <a:t>Navarasa: Bharatnatyam Gestures</a:t>
            </a:r>
            <a:endParaRPr lang="en-US" dirty="0"/>
          </a:p>
        </p:txBody>
      </p:sp>
      <p:pic>
        <p:nvPicPr>
          <p:cNvPr id="8" name="Content Placeholder 7" descr="f5077cccf8eac9bee50a27786f6b28fd.jpg"/>
          <p:cNvPicPr>
            <a:picLocks noGrp="1" noChangeAspect="1"/>
          </p:cNvPicPr>
          <p:nvPr>
            <p:ph idx="1"/>
          </p:nvPr>
        </p:nvPicPr>
        <p:blipFill>
          <a:blip r:embed="rId2"/>
          <a:stretch>
            <a:fillRect/>
          </a:stretch>
        </p:blipFill>
        <p:spPr>
          <a:xfrm>
            <a:off x="304800" y="914400"/>
            <a:ext cx="8534400" cy="5638800"/>
          </a:xfr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914400"/>
          </a:xfrm>
        </p:spPr>
        <p:txBody>
          <a:bodyPr/>
          <a:lstStyle/>
          <a:p>
            <a:r>
              <a:rPr smtClean="0"/>
              <a:t>Navarasa: day-to-day Gestures</a:t>
            </a:r>
            <a:endParaRPr lang="en-US" dirty="0"/>
          </a:p>
        </p:txBody>
      </p:sp>
      <p:pic>
        <p:nvPicPr>
          <p:cNvPr id="5" name="Content Placeholder 4" descr="navarasam_text.jpg"/>
          <p:cNvPicPr>
            <a:picLocks noGrp="1" noChangeAspect="1"/>
          </p:cNvPicPr>
          <p:nvPr>
            <p:ph idx="1"/>
          </p:nvPr>
        </p:nvPicPr>
        <p:blipFill>
          <a:blip r:embed="rId2"/>
          <a:stretch>
            <a:fillRect/>
          </a:stretch>
        </p:blipFill>
        <p:spPr>
          <a:xfrm>
            <a:off x="762000" y="990600"/>
            <a:ext cx="7848600" cy="5562600"/>
          </a:xfr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905000"/>
            <a:ext cx="8229600" cy="4572000"/>
          </a:xfrm>
        </p:spPr>
        <p:txBody>
          <a:bodyPr/>
          <a:lstStyle/>
          <a:p>
            <a:r>
              <a:rPr lang="en-US" b="1" dirty="0" smtClean="0"/>
              <a:t>Rasa is therefore regarded as the cardinal principle of Indian aesthetics. </a:t>
            </a:r>
          </a:p>
          <a:p>
            <a:r>
              <a:rPr lang="en-US" b="1" dirty="0" smtClean="0"/>
              <a:t>Rasa, which came to be understood as the ultimate aesthetic delight experienced by the reader/listener/spectator, is regarded as the touch-stone of any creative art. Both in Drama and in </a:t>
            </a:r>
            <a:r>
              <a:rPr lang="en-US" b="1" dirty="0" err="1" smtClean="0"/>
              <a:t>Kavya</a:t>
            </a:r>
            <a:r>
              <a:rPr lang="en-US" b="1" dirty="0" smtClean="0"/>
              <a:t>, Rasa is not a mere means but is the desired end or objective that is enjoyed by the </a:t>
            </a:r>
            <a:r>
              <a:rPr lang="en-US" b="1" dirty="0" err="1" smtClean="0"/>
              <a:t>the</a:t>
            </a:r>
            <a:r>
              <a:rPr lang="en-US" b="1" dirty="0" smtClean="0"/>
              <a:t> cultured spectator or the reader. </a:t>
            </a:r>
            <a:endParaRPr lang="en-US" dirty="0"/>
          </a:p>
        </p:txBody>
      </p:sp>
      <p:sp>
        <p:nvSpPr>
          <p:cNvPr id="3" name="Title 2"/>
          <p:cNvSpPr>
            <a:spLocks noGrp="1"/>
          </p:cNvSpPr>
          <p:nvPr>
            <p:ph type="title"/>
          </p:nvPr>
        </p:nvSpPr>
        <p:spPr>
          <a:xfrm>
            <a:off x="533400" y="609600"/>
            <a:ext cx="8229600" cy="1219200"/>
          </a:xfrm>
        </p:spPr>
        <p:txBody>
          <a:bodyPr>
            <a:normAutofit/>
          </a:bodyPr>
          <a:lstStyle/>
          <a:p>
            <a:pPr algn="ctr"/>
            <a:r>
              <a:rPr smtClean="0"/>
              <a:t>Conclusion</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1066800"/>
            <a:ext cx="8382000" cy="5486400"/>
          </a:xfrm>
        </p:spPr>
        <p:txBody>
          <a:bodyPr>
            <a:normAutofit fontScale="92500"/>
          </a:bodyPr>
          <a:lstStyle/>
          <a:p>
            <a:pPr algn="just"/>
            <a:r>
              <a:rPr lang="en-US" dirty="0" smtClean="0"/>
              <a:t> </a:t>
            </a:r>
            <a:r>
              <a:rPr lang="en-US" b="1" i="1" dirty="0" smtClean="0"/>
              <a:t>‘Rasa’</a:t>
            </a:r>
            <a:r>
              <a:rPr lang="en-US" dirty="0" smtClean="0"/>
              <a:t> has been translated </a:t>
            </a:r>
            <a:r>
              <a:rPr lang="en-US" b="1" i="1" dirty="0" smtClean="0"/>
              <a:t>etymologically</a:t>
            </a:r>
            <a:r>
              <a:rPr lang="en-US" dirty="0" smtClean="0"/>
              <a:t> by the terms</a:t>
            </a:r>
            <a:r>
              <a:rPr lang="en-US" b="1" i="1" dirty="0" smtClean="0"/>
              <a:t> ‘</a:t>
            </a:r>
            <a:r>
              <a:rPr lang="en-US" b="1" i="1" dirty="0" err="1" smtClean="0"/>
              <a:t>flavour</a:t>
            </a:r>
            <a:r>
              <a:rPr lang="en-US" b="1" i="1" dirty="0" smtClean="0"/>
              <a:t>’, ‘relish’, ‘taste’ </a:t>
            </a:r>
            <a:r>
              <a:rPr lang="en-US" dirty="0" smtClean="0"/>
              <a:t>or</a:t>
            </a:r>
            <a:r>
              <a:rPr lang="en-US" b="1" i="1" dirty="0" smtClean="0"/>
              <a:t> ‘</a:t>
            </a:r>
            <a:r>
              <a:rPr lang="en-US" b="1" i="1" dirty="0" err="1" smtClean="0"/>
              <a:t>saveur</a:t>
            </a:r>
            <a:r>
              <a:rPr lang="en-US" b="1" i="1" dirty="0" smtClean="0"/>
              <a:t>’.</a:t>
            </a:r>
          </a:p>
          <a:p>
            <a:pPr algn="just">
              <a:buNone/>
            </a:pPr>
            <a:endParaRPr lang="en-US" b="1" i="1" dirty="0" smtClean="0"/>
          </a:p>
          <a:p>
            <a:pPr algn="just"/>
            <a:r>
              <a:rPr lang="en-US" dirty="0" smtClean="0"/>
              <a:t>According to </a:t>
            </a:r>
            <a:r>
              <a:rPr lang="en-US" b="1" dirty="0" err="1" smtClean="0"/>
              <a:t>Bharata</a:t>
            </a:r>
            <a:r>
              <a:rPr lang="en-US" dirty="0" smtClean="0"/>
              <a:t>, </a:t>
            </a:r>
            <a:r>
              <a:rPr lang="en-US" b="1" i="1" dirty="0" smtClean="0"/>
              <a:t>“that which is relished is rasa”</a:t>
            </a:r>
            <a:r>
              <a:rPr lang="en-US" dirty="0" smtClean="0"/>
              <a:t>.</a:t>
            </a:r>
          </a:p>
          <a:p>
            <a:pPr algn="just">
              <a:buNone/>
            </a:pPr>
            <a:endParaRPr lang="en-US" dirty="0" smtClean="0"/>
          </a:p>
          <a:p>
            <a:pPr algn="just"/>
            <a:r>
              <a:rPr lang="en-US" dirty="0" smtClean="0"/>
              <a:t>It ranges from the Aryan’s drinking of the </a:t>
            </a:r>
            <a:r>
              <a:rPr lang="en-US" b="1" i="1" dirty="0" smtClean="0"/>
              <a:t>‘soma juice’</a:t>
            </a:r>
            <a:r>
              <a:rPr lang="en-US" dirty="0" smtClean="0"/>
              <a:t> to the yogis’ communion with the metaphysical Absolute.</a:t>
            </a:r>
          </a:p>
          <a:p>
            <a:pPr algn="just">
              <a:buNone/>
            </a:pPr>
            <a:endParaRPr lang="en-US" dirty="0" smtClean="0"/>
          </a:p>
          <a:p>
            <a:pPr algn="just"/>
            <a:r>
              <a:rPr lang="en-US" b="1" dirty="0" smtClean="0"/>
              <a:t>According to </a:t>
            </a:r>
            <a:r>
              <a:rPr lang="en-US" b="1" dirty="0" err="1" smtClean="0"/>
              <a:t>Pramod</a:t>
            </a:r>
            <a:r>
              <a:rPr lang="en-US" b="1" dirty="0" smtClean="0"/>
              <a:t> Kale,</a:t>
            </a:r>
            <a:r>
              <a:rPr lang="en-US" dirty="0" smtClean="0"/>
              <a:t> </a:t>
            </a:r>
            <a:r>
              <a:rPr lang="en-US" dirty="0" err="1" smtClean="0"/>
              <a:t>Bharata’s</a:t>
            </a:r>
            <a:r>
              <a:rPr lang="en-US" dirty="0" smtClean="0"/>
              <a:t> </a:t>
            </a:r>
            <a:r>
              <a:rPr lang="en-US" b="1" i="1" dirty="0" smtClean="0"/>
              <a:t>rasa theory</a:t>
            </a:r>
            <a:r>
              <a:rPr lang="en-US" dirty="0" smtClean="0"/>
              <a:t>:</a:t>
            </a:r>
          </a:p>
          <a:p>
            <a:pPr algn="just">
              <a:buNone/>
            </a:pPr>
            <a:r>
              <a:rPr lang="en-US" b="1" i="1" dirty="0" smtClean="0"/>
              <a:t>	“a framework of rules and regulations, to explain and achieve an effective communication, a rapport between the performers and the spectators.”</a:t>
            </a:r>
            <a:r>
              <a:rPr lang="en-US" dirty="0" smtClean="0"/>
              <a:t>  </a:t>
            </a:r>
          </a:p>
          <a:p>
            <a:endParaRPr lang="en-US" dirty="0"/>
          </a:p>
        </p:txBody>
      </p:sp>
      <p:sp>
        <p:nvSpPr>
          <p:cNvPr id="5" name="Title 4"/>
          <p:cNvSpPr>
            <a:spLocks noGrp="1"/>
          </p:cNvSpPr>
          <p:nvPr>
            <p:ph type="title"/>
          </p:nvPr>
        </p:nvSpPr>
        <p:spPr>
          <a:xfrm>
            <a:off x="457200" y="152400"/>
            <a:ext cx="8229600" cy="762000"/>
          </a:xfrm>
        </p:spPr>
        <p:txBody>
          <a:bodyPr/>
          <a:lstStyle/>
          <a:p>
            <a:pPr algn="ctr"/>
            <a:r>
              <a:rPr i="1" smtClean="0"/>
              <a:t>Rasa</a:t>
            </a:r>
            <a:r>
              <a:rPr smtClean="0"/>
              <a:t>: Connotations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382000" cy="5410200"/>
          </a:xfrm>
        </p:spPr>
        <p:txBody>
          <a:bodyPr>
            <a:normAutofit/>
          </a:bodyPr>
          <a:lstStyle/>
          <a:p>
            <a:pPr algn="just"/>
            <a:r>
              <a:rPr lang="en-US" dirty="0" smtClean="0"/>
              <a:t>Rasa is produced/realized </a:t>
            </a:r>
            <a:r>
              <a:rPr lang="en-US" b="1" i="1" dirty="0" smtClean="0"/>
              <a:t>(rasa-</a:t>
            </a:r>
            <a:r>
              <a:rPr lang="en-US" b="1" i="1" dirty="0" err="1" smtClean="0"/>
              <a:t>nispattih</a:t>
            </a:r>
            <a:r>
              <a:rPr lang="en-US" b="1" i="1" dirty="0" smtClean="0"/>
              <a:t>)</a:t>
            </a:r>
            <a:r>
              <a:rPr lang="en-US" dirty="0" smtClean="0"/>
              <a:t> from a combination </a:t>
            </a:r>
            <a:r>
              <a:rPr lang="en-US" b="1" i="1" dirty="0" smtClean="0"/>
              <a:t>(</a:t>
            </a:r>
            <a:r>
              <a:rPr lang="en-US" b="1" i="1" dirty="0" err="1" smtClean="0"/>
              <a:t>samyoga</a:t>
            </a:r>
            <a:r>
              <a:rPr lang="en-US" b="1" i="1" dirty="0" smtClean="0"/>
              <a:t>)</a:t>
            </a:r>
            <a:r>
              <a:rPr lang="en-US" dirty="0" smtClean="0"/>
              <a:t> of </a:t>
            </a:r>
            <a:r>
              <a:rPr lang="en-US" b="1" dirty="0" smtClean="0"/>
              <a:t>Determinants</a:t>
            </a:r>
            <a:r>
              <a:rPr lang="en-US" dirty="0" smtClean="0"/>
              <a:t> </a:t>
            </a:r>
            <a:r>
              <a:rPr lang="en-US" b="1" i="1" dirty="0" smtClean="0"/>
              <a:t>(</a:t>
            </a:r>
            <a:r>
              <a:rPr lang="en-US" b="1" i="1" dirty="0" err="1" smtClean="0"/>
              <a:t>vibhava</a:t>
            </a:r>
            <a:r>
              <a:rPr lang="en-US" b="1" i="1" dirty="0" smtClean="0"/>
              <a:t>)</a:t>
            </a:r>
            <a:r>
              <a:rPr lang="en-US" dirty="0" smtClean="0"/>
              <a:t>, </a:t>
            </a:r>
            <a:r>
              <a:rPr lang="en-US" b="1" dirty="0" smtClean="0"/>
              <a:t>Consequents</a:t>
            </a:r>
            <a:r>
              <a:rPr lang="en-US" dirty="0" smtClean="0"/>
              <a:t> </a:t>
            </a:r>
            <a:r>
              <a:rPr lang="en-US" b="1" i="1" dirty="0" smtClean="0"/>
              <a:t>(</a:t>
            </a:r>
            <a:r>
              <a:rPr lang="en-US" b="1" i="1" dirty="0" err="1" smtClean="0"/>
              <a:t>anubhava</a:t>
            </a:r>
            <a:r>
              <a:rPr lang="en-US" b="1" i="1" dirty="0" smtClean="0"/>
              <a:t>)</a:t>
            </a:r>
            <a:r>
              <a:rPr lang="en-US" dirty="0" smtClean="0"/>
              <a:t> and </a:t>
            </a:r>
            <a:r>
              <a:rPr lang="en-US" b="1" dirty="0" smtClean="0"/>
              <a:t>Complementary Psychological States</a:t>
            </a:r>
            <a:r>
              <a:rPr lang="en-US" b="1" i="1" dirty="0" smtClean="0"/>
              <a:t> (</a:t>
            </a:r>
            <a:r>
              <a:rPr lang="en-US" b="1" i="1" dirty="0" err="1" smtClean="0"/>
              <a:t>vyabhicaribhava</a:t>
            </a:r>
            <a:r>
              <a:rPr lang="en-US" b="1" i="1" dirty="0" smtClean="0"/>
              <a:t>); and their </a:t>
            </a:r>
            <a:r>
              <a:rPr lang="en-US" dirty="0" smtClean="0"/>
              <a:t>union with the </a:t>
            </a:r>
            <a:r>
              <a:rPr lang="en-US" b="1" i="1" dirty="0" err="1" smtClean="0"/>
              <a:t>sthayibhava</a:t>
            </a:r>
            <a:r>
              <a:rPr lang="en-US" dirty="0" smtClean="0"/>
              <a:t> </a:t>
            </a:r>
            <a:r>
              <a:rPr lang="en-US" b="1" dirty="0" smtClean="0"/>
              <a:t>(Durable Psychological State)</a:t>
            </a:r>
            <a:r>
              <a:rPr lang="en-US" dirty="0" smtClean="0"/>
              <a:t>.</a:t>
            </a:r>
          </a:p>
          <a:p>
            <a:pPr algn="just">
              <a:buNone/>
            </a:pPr>
            <a:endParaRPr lang="en-US" dirty="0" smtClean="0"/>
          </a:p>
          <a:p>
            <a:pPr algn="just"/>
            <a:r>
              <a:rPr lang="en-US" dirty="0" smtClean="0"/>
              <a:t>Just as the taste results from a combination of various spices, vegetables and other articles, similarly the Durable Psychological State when combined with other Psychological states culminates into rasa wherein no constituent is experienced separately but all together are experienced as one whole being.</a:t>
            </a:r>
          </a:p>
          <a:p>
            <a:endParaRPr lang="en-US" dirty="0"/>
          </a:p>
        </p:txBody>
      </p:sp>
      <p:sp>
        <p:nvSpPr>
          <p:cNvPr id="3" name="Title 2"/>
          <p:cNvSpPr>
            <a:spLocks noGrp="1"/>
          </p:cNvSpPr>
          <p:nvPr>
            <p:ph type="title"/>
          </p:nvPr>
        </p:nvSpPr>
        <p:spPr>
          <a:xfrm>
            <a:off x="457200" y="152400"/>
            <a:ext cx="8229600" cy="762000"/>
          </a:xfrm>
        </p:spPr>
        <p:txBody>
          <a:bodyPr/>
          <a:lstStyle/>
          <a:p>
            <a:pPr algn="ctr"/>
            <a:r>
              <a:rPr b="1" i="1" smtClean="0"/>
              <a:t>Rasa-nispattih</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382000" cy="5715000"/>
          </a:xfrm>
        </p:spPr>
        <p:txBody>
          <a:bodyPr>
            <a:normAutofit fontScale="85000" lnSpcReduction="10000"/>
          </a:bodyPr>
          <a:lstStyle/>
          <a:p>
            <a:pPr algn="just"/>
            <a:r>
              <a:rPr lang="en-US" dirty="0" smtClean="0"/>
              <a:t>Determinant (</a:t>
            </a:r>
            <a:r>
              <a:rPr lang="en-US" dirty="0" err="1" smtClean="0"/>
              <a:t>Vibhava</a:t>
            </a:r>
            <a:r>
              <a:rPr lang="en-US" dirty="0" smtClean="0"/>
              <a:t>) is synonymous with </a:t>
            </a:r>
            <a:r>
              <a:rPr lang="en-US" b="1" i="1" dirty="0" smtClean="0"/>
              <a:t>Karana</a:t>
            </a:r>
            <a:r>
              <a:rPr lang="en-US" dirty="0" smtClean="0"/>
              <a:t> (cause), </a:t>
            </a:r>
            <a:r>
              <a:rPr lang="en-US" b="1" i="1" dirty="0" err="1" smtClean="0"/>
              <a:t>nimitta</a:t>
            </a:r>
            <a:r>
              <a:rPr lang="en-US" dirty="0" smtClean="0"/>
              <a:t> (instrument), </a:t>
            </a:r>
            <a:r>
              <a:rPr lang="en-US" b="1" i="1" dirty="0" err="1" smtClean="0"/>
              <a:t>hetu</a:t>
            </a:r>
            <a:r>
              <a:rPr lang="en-US" dirty="0" smtClean="0"/>
              <a:t> (reason). It determines the emotions and moods to be aroused in the reader or spectator. </a:t>
            </a:r>
          </a:p>
          <a:p>
            <a:pPr algn="just">
              <a:buNone/>
            </a:pPr>
            <a:endParaRPr lang="en-US" dirty="0" smtClean="0"/>
          </a:p>
          <a:p>
            <a:pPr algn="just"/>
            <a:r>
              <a:rPr lang="en-US" dirty="0" smtClean="0"/>
              <a:t>G.B. Mohan is of the opinion that it may be described as Eliot’s ‘objective correlative.</a:t>
            </a:r>
          </a:p>
          <a:p>
            <a:pPr algn="just">
              <a:buNone/>
            </a:pPr>
            <a:endParaRPr lang="en-US" dirty="0" smtClean="0"/>
          </a:p>
          <a:p>
            <a:pPr algn="just"/>
            <a:r>
              <a:rPr lang="en-US" dirty="0" err="1" smtClean="0"/>
              <a:t>Alambana</a:t>
            </a:r>
            <a:r>
              <a:rPr lang="en-US" dirty="0" smtClean="0"/>
              <a:t> </a:t>
            </a:r>
            <a:r>
              <a:rPr lang="en-US" dirty="0" err="1" smtClean="0"/>
              <a:t>vibhava</a:t>
            </a:r>
            <a:r>
              <a:rPr lang="en-US" dirty="0" smtClean="0"/>
              <a:t> (Dependent) is the person or the object which is primarily responsible for the arousal of emotions.</a:t>
            </a:r>
          </a:p>
          <a:p>
            <a:pPr algn="just"/>
            <a:r>
              <a:rPr lang="en-US" dirty="0" smtClean="0"/>
              <a:t>The </a:t>
            </a:r>
            <a:r>
              <a:rPr lang="en-US" dirty="0" err="1" smtClean="0"/>
              <a:t>Uddipana</a:t>
            </a:r>
            <a:r>
              <a:rPr lang="en-US" dirty="0" smtClean="0"/>
              <a:t> </a:t>
            </a:r>
            <a:r>
              <a:rPr lang="en-US" dirty="0" err="1" smtClean="0"/>
              <a:t>vibhava</a:t>
            </a:r>
            <a:r>
              <a:rPr lang="en-US" dirty="0" smtClean="0"/>
              <a:t> (Excitant) is the environment which stimulates the emotive effect of the focal point.  </a:t>
            </a:r>
          </a:p>
          <a:p>
            <a:pPr algn="just">
              <a:buNone/>
            </a:pPr>
            <a:endParaRPr lang="en-US" dirty="0" smtClean="0"/>
          </a:p>
          <a:p>
            <a:pPr algn="just"/>
            <a:r>
              <a:rPr lang="en-US" dirty="0" smtClean="0"/>
              <a:t>In </a:t>
            </a:r>
            <a:r>
              <a:rPr lang="en-US" dirty="0" err="1" smtClean="0"/>
              <a:t>Kalidasa’s</a:t>
            </a:r>
            <a:r>
              <a:rPr lang="en-US" dirty="0" smtClean="0"/>
              <a:t> </a:t>
            </a:r>
            <a:r>
              <a:rPr lang="en-US" i="1" dirty="0" err="1" smtClean="0"/>
              <a:t>Abhijnana</a:t>
            </a:r>
            <a:r>
              <a:rPr lang="en-US" i="1" dirty="0" smtClean="0"/>
              <a:t> </a:t>
            </a:r>
            <a:r>
              <a:rPr lang="en-US" i="1" dirty="0" err="1" smtClean="0"/>
              <a:t>Sakuntalam</a:t>
            </a:r>
            <a:r>
              <a:rPr lang="en-US" i="1" dirty="0" smtClean="0"/>
              <a:t>, </a:t>
            </a:r>
            <a:r>
              <a:rPr lang="en-US" dirty="0" smtClean="0"/>
              <a:t>when </a:t>
            </a:r>
            <a:r>
              <a:rPr lang="en-US" dirty="0" err="1" smtClean="0"/>
              <a:t>Dusyanta</a:t>
            </a:r>
            <a:r>
              <a:rPr lang="en-US" dirty="0" smtClean="0"/>
              <a:t> falls in love with </a:t>
            </a:r>
            <a:r>
              <a:rPr lang="en-US" dirty="0" err="1" smtClean="0"/>
              <a:t>Sakuntala</a:t>
            </a:r>
            <a:r>
              <a:rPr lang="en-US" dirty="0" smtClean="0"/>
              <a:t> at the hermitage of </a:t>
            </a:r>
            <a:r>
              <a:rPr lang="en-US" dirty="0" err="1" smtClean="0"/>
              <a:t>Kanva</a:t>
            </a:r>
            <a:r>
              <a:rPr lang="en-US" dirty="0" smtClean="0"/>
              <a:t>, </a:t>
            </a:r>
            <a:r>
              <a:rPr lang="en-US" dirty="0" err="1" smtClean="0"/>
              <a:t>Sakuntala</a:t>
            </a:r>
            <a:r>
              <a:rPr lang="en-US" dirty="0" smtClean="0"/>
              <a:t> becomes the </a:t>
            </a:r>
            <a:r>
              <a:rPr lang="en-US" dirty="0" err="1" smtClean="0"/>
              <a:t>Alambana</a:t>
            </a:r>
            <a:r>
              <a:rPr lang="en-US" dirty="0" smtClean="0"/>
              <a:t> </a:t>
            </a:r>
            <a:r>
              <a:rPr lang="en-US" dirty="0" err="1" smtClean="0"/>
              <a:t>vibhava</a:t>
            </a:r>
            <a:r>
              <a:rPr lang="en-US" dirty="0" smtClean="0"/>
              <a:t> and the entire forest with beautiful hermitage and pleasant breeze serves as </a:t>
            </a:r>
            <a:r>
              <a:rPr lang="en-US" dirty="0" err="1" smtClean="0"/>
              <a:t>Uddipana</a:t>
            </a:r>
            <a:r>
              <a:rPr lang="en-US" dirty="0" smtClean="0"/>
              <a:t> </a:t>
            </a:r>
            <a:r>
              <a:rPr lang="en-US" dirty="0" err="1" smtClean="0"/>
              <a:t>vibhava</a:t>
            </a:r>
            <a:r>
              <a:rPr lang="en-US" dirty="0" smtClean="0"/>
              <a:t>.</a:t>
            </a:r>
          </a:p>
          <a:p>
            <a:endParaRPr lang="en-US" dirty="0" smtClean="0"/>
          </a:p>
          <a:p>
            <a:endParaRPr lang="en-US" dirty="0"/>
          </a:p>
        </p:txBody>
      </p:sp>
      <p:sp>
        <p:nvSpPr>
          <p:cNvPr id="3" name="Title 2"/>
          <p:cNvSpPr>
            <a:spLocks noGrp="1"/>
          </p:cNvSpPr>
          <p:nvPr>
            <p:ph type="title"/>
          </p:nvPr>
        </p:nvSpPr>
        <p:spPr>
          <a:xfrm>
            <a:off x="457200" y="152400"/>
            <a:ext cx="8229600" cy="685800"/>
          </a:xfrm>
        </p:spPr>
        <p:txBody>
          <a:bodyPr>
            <a:normAutofit fontScale="90000"/>
          </a:bodyPr>
          <a:lstStyle/>
          <a:p>
            <a:pPr algn="ctr"/>
            <a:r>
              <a:rPr b="1" smtClean="0"/>
              <a:t>Determinant (</a:t>
            </a:r>
            <a:r>
              <a:rPr b="1" i="1" smtClean="0"/>
              <a:t>Vibhava</a:t>
            </a:r>
            <a:r>
              <a:rPr b="1" smtClean="0"/>
              <a:t>)</a:t>
            </a:r>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305800" cy="5638800"/>
          </a:xfrm>
        </p:spPr>
        <p:txBody>
          <a:bodyPr>
            <a:normAutofit fontScale="92500" lnSpcReduction="10000"/>
          </a:bodyPr>
          <a:lstStyle/>
          <a:p>
            <a:pPr algn="just"/>
            <a:r>
              <a:rPr lang="en-US" b="1" dirty="0" smtClean="0"/>
              <a:t>Consequent</a:t>
            </a:r>
            <a:r>
              <a:rPr lang="en-US" dirty="0" smtClean="0"/>
              <a:t> (</a:t>
            </a:r>
            <a:r>
              <a:rPr lang="en-US" dirty="0" err="1" smtClean="0"/>
              <a:t>Anubhava</a:t>
            </a:r>
            <a:r>
              <a:rPr lang="en-US" dirty="0" smtClean="0"/>
              <a:t>) is the external manifestation of the provocation of the </a:t>
            </a:r>
            <a:r>
              <a:rPr lang="en-US" dirty="0" err="1" smtClean="0"/>
              <a:t>Sthayibhaba</a:t>
            </a:r>
            <a:r>
              <a:rPr lang="en-US" dirty="0" smtClean="0"/>
              <a:t>.  It is so called because what is represented on the stage is made to be felt and experienced by the spectators.  </a:t>
            </a:r>
          </a:p>
          <a:p>
            <a:pPr algn="just">
              <a:buNone/>
            </a:pPr>
            <a:endParaRPr lang="en-US" dirty="0" smtClean="0"/>
          </a:p>
          <a:p>
            <a:pPr algn="just"/>
            <a:r>
              <a:rPr lang="en-US" dirty="0" smtClean="0"/>
              <a:t>There are two types of </a:t>
            </a:r>
            <a:r>
              <a:rPr lang="en-US" i="1" dirty="0" err="1" smtClean="0"/>
              <a:t>anubhava</a:t>
            </a:r>
            <a:r>
              <a:rPr lang="en-US" dirty="0" smtClean="0"/>
              <a:t>—voluntary and involuntary.  </a:t>
            </a:r>
          </a:p>
          <a:p>
            <a:pPr algn="just">
              <a:buNone/>
            </a:pPr>
            <a:endParaRPr lang="en-US" dirty="0" smtClean="0"/>
          </a:p>
          <a:p>
            <a:pPr algn="just"/>
            <a:r>
              <a:rPr lang="en-US" dirty="0" smtClean="0"/>
              <a:t>The voluntary </a:t>
            </a:r>
            <a:r>
              <a:rPr lang="en-US" dirty="0" err="1" smtClean="0"/>
              <a:t>anubhava</a:t>
            </a:r>
            <a:r>
              <a:rPr lang="en-US" dirty="0" smtClean="0"/>
              <a:t> is the movements of eyes and eyebrows which are supposed to be willful expression of our emotion for its proper communication. </a:t>
            </a:r>
          </a:p>
          <a:p>
            <a:pPr algn="just">
              <a:buNone/>
            </a:pPr>
            <a:endParaRPr lang="en-US" dirty="0" smtClean="0"/>
          </a:p>
          <a:p>
            <a:pPr algn="just"/>
            <a:r>
              <a:rPr lang="en-US" dirty="0" smtClean="0"/>
              <a:t>The involuntary </a:t>
            </a:r>
            <a:r>
              <a:rPr lang="en-US" dirty="0" err="1" smtClean="0"/>
              <a:t>anubhava</a:t>
            </a:r>
            <a:r>
              <a:rPr lang="en-US" dirty="0" smtClean="0"/>
              <a:t> is the change of </a:t>
            </a:r>
            <a:r>
              <a:rPr lang="en-US" dirty="0" err="1" smtClean="0"/>
              <a:t>colour</a:t>
            </a:r>
            <a:r>
              <a:rPr lang="en-US" dirty="0" smtClean="0"/>
              <a:t> and blush which automatically arise following the emergence of emotion in our heart.  </a:t>
            </a:r>
          </a:p>
          <a:p>
            <a:endParaRPr lang="en-US" dirty="0"/>
          </a:p>
        </p:txBody>
      </p:sp>
      <p:sp>
        <p:nvSpPr>
          <p:cNvPr id="3" name="Title 2"/>
          <p:cNvSpPr>
            <a:spLocks noGrp="1"/>
          </p:cNvSpPr>
          <p:nvPr>
            <p:ph type="title"/>
          </p:nvPr>
        </p:nvSpPr>
        <p:spPr>
          <a:xfrm>
            <a:off x="457200" y="152400"/>
            <a:ext cx="8229600" cy="762000"/>
          </a:xfrm>
        </p:spPr>
        <p:txBody>
          <a:bodyPr/>
          <a:lstStyle/>
          <a:p>
            <a:r>
              <a:rPr smtClean="0"/>
              <a:t> </a:t>
            </a:r>
            <a:r>
              <a:rPr b="1" smtClean="0"/>
              <a:t>Consequent (</a:t>
            </a:r>
            <a:r>
              <a:rPr i="1" smtClean="0"/>
              <a:t>Anubhava</a:t>
            </a:r>
            <a:r>
              <a:rPr smtClean="0"/>
              <a: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229600" cy="4800600"/>
          </a:xfrm>
        </p:spPr>
        <p:txBody>
          <a:bodyPr>
            <a:normAutofit fontScale="92500" lnSpcReduction="20000"/>
          </a:bodyPr>
          <a:lstStyle/>
          <a:p>
            <a:pPr algn="just">
              <a:buNone/>
            </a:pPr>
            <a:r>
              <a:rPr lang="en-US" dirty="0" err="1" smtClean="0"/>
              <a:t>Vyabhicaribhava</a:t>
            </a:r>
            <a:r>
              <a:rPr lang="en-US" dirty="0" smtClean="0"/>
              <a:t> does not have an independent status of its own. It acts just as the feeder of the </a:t>
            </a:r>
            <a:r>
              <a:rPr lang="en-US" dirty="0" err="1" smtClean="0"/>
              <a:t>Sthayibhava</a:t>
            </a:r>
            <a:r>
              <a:rPr lang="en-US" dirty="0" smtClean="0"/>
              <a:t> and strengthens it. There are thirty three Complementary Psychological States, some of which are:</a:t>
            </a:r>
          </a:p>
          <a:p>
            <a:pPr algn="just">
              <a:buNone/>
            </a:pPr>
            <a:endParaRPr lang="en-US" dirty="0" smtClean="0"/>
          </a:p>
          <a:p>
            <a:pPr algn="ctr"/>
            <a:r>
              <a:rPr lang="en-US" dirty="0" smtClean="0"/>
              <a:t>Despondency (</a:t>
            </a:r>
            <a:r>
              <a:rPr lang="en-US" dirty="0" err="1" smtClean="0"/>
              <a:t>nirveda</a:t>
            </a:r>
            <a:r>
              <a:rPr lang="en-US" dirty="0" smtClean="0"/>
              <a:t>)</a:t>
            </a:r>
          </a:p>
          <a:p>
            <a:pPr algn="ctr"/>
            <a:r>
              <a:rPr lang="en-US" dirty="0" smtClean="0"/>
              <a:t>Weakness (</a:t>
            </a:r>
            <a:r>
              <a:rPr lang="en-US" dirty="0" err="1" smtClean="0"/>
              <a:t>glani</a:t>
            </a:r>
            <a:r>
              <a:rPr lang="en-US" dirty="0" smtClean="0"/>
              <a:t>)</a:t>
            </a:r>
          </a:p>
          <a:p>
            <a:pPr algn="ctr"/>
            <a:r>
              <a:rPr lang="en-US" dirty="0" smtClean="0"/>
              <a:t>Apprehension (</a:t>
            </a:r>
            <a:r>
              <a:rPr lang="en-US" dirty="0" err="1" smtClean="0"/>
              <a:t>sanka</a:t>
            </a:r>
            <a:r>
              <a:rPr lang="en-US" dirty="0" smtClean="0"/>
              <a:t>)</a:t>
            </a:r>
          </a:p>
          <a:p>
            <a:pPr algn="ctr"/>
            <a:r>
              <a:rPr lang="en-US" dirty="0" smtClean="0"/>
              <a:t>Envy (</a:t>
            </a:r>
            <a:r>
              <a:rPr lang="en-US" dirty="0" err="1" smtClean="0"/>
              <a:t>asuya</a:t>
            </a:r>
            <a:r>
              <a:rPr lang="en-US" dirty="0" smtClean="0"/>
              <a:t>)</a:t>
            </a:r>
          </a:p>
          <a:p>
            <a:pPr algn="ctr"/>
            <a:r>
              <a:rPr lang="en-US" dirty="0" smtClean="0"/>
              <a:t>Anxiety (</a:t>
            </a:r>
            <a:r>
              <a:rPr lang="en-US" dirty="0" err="1" smtClean="0"/>
              <a:t>cinta</a:t>
            </a:r>
            <a:r>
              <a:rPr lang="en-US" dirty="0" smtClean="0"/>
              <a:t>)</a:t>
            </a:r>
          </a:p>
          <a:p>
            <a:pPr algn="ctr"/>
            <a:r>
              <a:rPr lang="en-US" dirty="0" smtClean="0"/>
              <a:t> Death (</a:t>
            </a:r>
            <a:r>
              <a:rPr lang="en-US" dirty="0" err="1" smtClean="0"/>
              <a:t>marana</a:t>
            </a:r>
            <a:r>
              <a:rPr lang="en-US" dirty="0" smtClean="0"/>
              <a:t>)</a:t>
            </a:r>
          </a:p>
          <a:p>
            <a:pPr algn="ctr"/>
            <a:r>
              <a:rPr lang="en-US" dirty="0" smtClean="0"/>
              <a:t>Cruelty (</a:t>
            </a:r>
            <a:r>
              <a:rPr lang="en-US" dirty="0" err="1" smtClean="0"/>
              <a:t>ugrata</a:t>
            </a:r>
            <a:r>
              <a:rPr lang="en-US" dirty="0" smtClean="0"/>
              <a:t>)</a:t>
            </a:r>
          </a:p>
          <a:p>
            <a:pPr algn="ctr"/>
            <a:r>
              <a:rPr lang="en-US" dirty="0" smtClean="0"/>
              <a:t>Joy (</a:t>
            </a:r>
            <a:r>
              <a:rPr lang="en-US" dirty="0" err="1" smtClean="0"/>
              <a:t>harsa</a:t>
            </a:r>
            <a:r>
              <a:rPr lang="en-US" dirty="0" smtClean="0"/>
              <a:t>) etc.</a:t>
            </a:r>
            <a:endParaRPr lang="en-US" dirty="0"/>
          </a:p>
        </p:txBody>
      </p:sp>
      <p:sp>
        <p:nvSpPr>
          <p:cNvPr id="3" name="Title 2"/>
          <p:cNvSpPr>
            <a:spLocks noGrp="1"/>
          </p:cNvSpPr>
          <p:nvPr>
            <p:ph type="title"/>
          </p:nvPr>
        </p:nvSpPr>
        <p:spPr>
          <a:xfrm>
            <a:off x="304800" y="152400"/>
            <a:ext cx="8458200" cy="1524000"/>
          </a:xfrm>
        </p:spPr>
        <p:txBody>
          <a:bodyPr>
            <a:normAutofit fontScale="90000"/>
          </a:bodyPr>
          <a:lstStyle/>
          <a:p>
            <a:pPr algn="ctr"/>
            <a:r>
              <a:rPr b="1" smtClean="0"/>
              <a:t/>
            </a:r>
            <a:br>
              <a:rPr b="1" smtClean="0"/>
            </a:br>
            <a:r>
              <a:rPr b="1" smtClean="0"/>
              <a:t/>
            </a:r>
            <a:br>
              <a:rPr b="1" smtClean="0"/>
            </a:br>
            <a:r>
              <a:rPr b="1" smtClean="0"/>
              <a:t/>
            </a:r>
            <a:br>
              <a:rPr b="1" smtClean="0"/>
            </a:br>
            <a:r>
              <a:rPr b="1" smtClean="0"/>
              <a:t/>
            </a:r>
            <a:br>
              <a:rPr b="1" smtClean="0"/>
            </a:br>
            <a:r>
              <a:rPr b="1" smtClean="0"/>
              <a:t/>
            </a:r>
            <a:br>
              <a:rPr b="1" smtClean="0"/>
            </a:br>
            <a:r>
              <a:rPr sz="4000" b="1" smtClean="0"/>
              <a:t>Complementary Psychological States</a:t>
            </a:r>
            <a:br>
              <a:rPr sz="4000" b="1" smtClean="0"/>
            </a:br>
            <a:r>
              <a:rPr sz="4000" b="1" smtClean="0"/>
              <a:t>(</a:t>
            </a:r>
            <a:r>
              <a:rPr sz="4000" b="1" i="1" smtClean="0"/>
              <a:t>Vyabhicaribhava</a:t>
            </a:r>
            <a:r>
              <a:rPr sz="4000" b="1" smtClean="0"/>
              <a:t>)</a:t>
            </a:r>
            <a:r>
              <a:rPr sz="3100" b="1" smtClean="0"/>
              <a:t/>
            </a:r>
            <a:br>
              <a:rPr sz="3100" b="1" smtClean="0"/>
            </a:br>
            <a:endParaRPr lang="en-US" sz="31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ctr">
              <a:buNone/>
            </a:pPr>
            <a:r>
              <a:rPr lang="en-US" b="1" i="1" dirty="0" smtClean="0"/>
              <a:t>“And he repulsed…..</a:t>
            </a:r>
            <a:endParaRPr lang="en-US" dirty="0" smtClean="0"/>
          </a:p>
          <a:p>
            <a:pPr algn="ctr">
              <a:buNone/>
            </a:pPr>
            <a:r>
              <a:rPr lang="en-US" b="1" i="1" dirty="0" smtClean="0"/>
              <a:t>  Fell into sadness, then into a fast,</a:t>
            </a:r>
            <a:endParaRPr lang="en-US" dirty="0" smtClean="0"/>
          </a:p>
          <a:p>
            <a:pPr algn="ctr">
              <a:buNone/>
            </a:pPr>
            <a:r>
              <a:rPr lang="en-US" b="1" i="1" dirty="0" smtClean="0"/>
              <a:t> …..thence into a weakness….</a:t>
            </a:r>
            <a:endParaRPr lang="en-US" dirty="0" smtClean="0"/>
          </a:p>
          <a:p>
            <a:pPr algn="ctr">
              <a:buNone/>
            </a:pPr>
            <a:r>
              <a:rPr lang="en-US" b="1" i="1" dirty="0" smtClean="0"/>
              <a:t>Thence to a lightness, and by this declension</a:t>
            </a:r>
            <a:endParaRPr lang="en-US" dirty="0" smtClean="0"/>
          </a:p>
          <a:p>
            <a:pPr algn="ctr">
              <a:buNone/>
            </a:pPr>
            <a:r>
              <a:rPr lang="en-US" b="1" i="1" dirty="0" smtClean="0"/>
              <a:t> Into the madness….”</a:t>
            </a:r>
          </a:p>
          <a:p>
            <a:pPr algn="ctr">
              <a:buNone/>
            </a:pPr>
            <a:endParaRPr lang="en-US" b="1" i="1" dirty="0" smtClean="0"/>
          </a:p>
          <a:p>
            <a:pPr algn="just">
              <a:buNone/>
            </a:pPr>
            <a:r>
              <a:rPr lang="en-US" dirty="0" smtClean="0"/>
              <a:t>Polonius in Shakespeare’s </a:t>
            </a:r>
            <a:r>
              <a:rPr lang="en-US" i="1" dirty="0" smtClean="0"/>
              <a:t>Hamlet </a:t>
            </a:r>
            <a:r>
              <a:rPr lang="en-US" dirty="0" smtClean="0"/>
              <a:t>describes the impact of Ophelia’s separation on Hamlet through these lines. These frequent changes shown in the physical as well as the mental states of Hamlet are nothing but the </a:t>
            </a:r>
            <a:r>
              <a:rPr lang="en-US" dirty="0" err="1" smtClean="0"/>
              <a:t>vyabhicaribhava</a:t>
            </a:r>
            <a:r>
              <a:rPr lang="en-US" dirty="0" smtClean="0"/>
              <a:t>. </a:t>
            </a:r>
          </a:p>
          <a:p>
            <a:endParaRPr lang="en-US" dirty="0"/>
          </a:p>
        </p:txBody>
      </p:sp>
      <p:sp>
        <p:nvSpPr>
          <p:cNvPr id="3" name="Title 2"/>
          <p:cNvSpPr>
            <a:spLocks noGrp="1"/>
          </p:cNvSpPr>
          <p:nvPr>
            <p:ph type="title"/>
          </p:nvPr>
        </p:nvSpPr>
        <p:spPr/>
        <p:txBody>
          <a:bodyPr>
            <a:normAutofit/>
          </a:bodyPr>
          <a:lstStyle/>
          <a:p>
            <a:pPr algn="ctr"/>
            <a:r>
              <a:rPr sz="3600" b="1" smtClean="0"/>
              <a:t>Complementary Psychological States</a:t>
            </a:r>
            <a:br>
              <a:rPr sz="3600" b="1" smtClean="0"/>
            </a:br>
            <a:r>
              <a:rPr sz="3600" b="1" smtClean="0"/>
              <a:t>(</a:t>
            </a:r>
            <a:r>
              <a:rPr sz="3600" b="1" i="1" smtClean="0"/>
              <a:t>Vyabhicaribhava</a:t>
            </a:r>
            <a:r>
              <a:rPr sz="3600" b="1" smtClean="0"/>
              <a:t>)</a:t>
            </a:r>
            <a:endParaRPr lang="en-US" sz="3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1600"/>
            <a:ext cx="8229600" cy="5181600"/>
          </a:xfrm>
        </p:spPr>
        <p:txBody>
          <a:bodyPr>
            <a:normAutofit fontScale="85000" lnSpcReduction="20000"/>
          </a:bodyPr>
          <a:lstStyle/>
          <a:p>
            <a:pPr algn="just"/>
            <a:r>
              <a:rPr lang="en-US" dirty="0" smtClean="0"/>
              <a:t>According to </a:t>
            </a:r>
            <a:r>
              <a:rPr lang="en-US" dirty="0" err="1" smtClean="0"/>
              <a:t>Bharata</a:t>
            </a:r>
            <a:r>
              <a:rPr lang="en-US" dirty="0" smtClean="0"/>
              <a:t>, there are eight </a:t>
            </a:r>
            <a:r>
              <a:rPr lang="en-US" dirty="0" err="1" smtClean="0"/>
              <a:t>Sthayibhava</a:t>
            </a:r>
            <a:r>
              <a:rPr lang="en-US" dirty="0" smtClean="0"/>
              <a:t>—Love </a:t>
            </a:r>
            <a:r>
              <a:rPr lang="en-US" b="1" i="1" dirty="0" smtClean="0"/>
              <a:t>(</a:t>
            </a:r>
            <a:r>
              <a:rPr lang="en-US" b="1" i="1" dirty="0" err="1" smtClean="0"/>
              <a:t>rati</a:t>
            </a:r>
            <a:r>
              <a:rPr lang="en-US" b="1" i="1" dirty="0" smtClean="0"/>
              <a:t>)</a:t>
            </a:r>
            <a:r>
              <a:rPr lang="en-US" dirty="0" smtClean="0"/>
              <a:t>, Laughter </a:t>
            </a:r>
            <a:r>
              <a:rPr lang="en-US" b="1" i="1" dirty="0" smtClean="0"/>
              <a:t>(</a:t>
            </a:r>
            <a:r>
              <a:rPr lang="en-US" b="1" i="1" dirty="0" err="1" smtClean="0"/>
              <a:t>hasya</a:t>
            </a:r>
            <a:r>
              <a:rPr lang="en-US" b="1" i="1" dirty="0" smtClean="0"/>
              <a:t>),</a:t>
            </a:r>
            <a:r>
              <a:rPr lang="en-US" dirty="0" smtClean="0"/>
              <a:t> Sorrow </a:t>
            </a:r>
            <a:r>
              <a:rPr lang="en-US" b="1" i="1" dirty="0" smtClean="0"/>
              <a:t>(</a:t>
            </a:r>
            <a:r>
              <a:rPr lang="en-US" b="1" i="1" dirty="0" err="1" smtClean="0"/>
              <a:t>soka</a:t>
            </a:r>
            <a:r>
              <a:rPr lang="en-US" b="1" i="1" dirty="0" smtClean="0"/>
              <a:t>)</a:t>
            </a:r>
            <a:r>
              <a:rPr lang="en-US" dirty="0" smtClean="0"/>
              <a:t>, Anger </a:t>
            </a:r>
            <a:r>
              <a:rPr lang="en-US" b="1" i="1" dirty="0" smtClean="0"/>
              <a:t>(</a:t>
            </a:r>
            <a:r>
              <a:rPr lang="en-US" b="1" i="1" dirty="0" err="1" smtClean="0"/>
              <a:t>krodha</a:t>
            </a:r>
            <a:r>
              <a:rPr lang="en-US" b="1" i="1" dirty="0" smtClean="0"/>
              <a:t>)</a:t>
            </a:r>
            <a:r>
              <a:rPr lang="en-US" dirty="0" smtClean="0"/>
              <a:t>, Energy </a:t>
            </a:r>
            <a:r>
              <a:rPr lang="en-US" b="1" i="1" dirty="0" smtClean="0"/>
              <a:t>(</a:t>
            </a:r>
            <a:r>
              <a:rPr lang="en-US" b="1" i="1" dirty="0" err="1" smtClean="0"/>
              <a:t>utsaha</a:t>
            </a:r>
            <a:r>
              <a:rPr lang="en-US" b="1" i="1" dirty="0" smtClean="0"/>
              <a:t>),</a:t>
            </a:r>
            <a:r>
              <a:rPr lang="en-US" dirty="0" smtClean="0"/>
              <a:t> Fear </a:t>
            </a:r>
            <a:r>
              <a:rPr lang="en-US" b="1" i="1" dirty="0" smtClean="0"/>
              <a:t>(</a:t>
            </a:r>
            <a:r>
              <a:rPr lang="en-US" b="1" i="1" dirty="0" err="1" smtClean="0"/>
              <a:t>bhaya</a:t>
            </a:r>
            <a:r>
              <a:rPr lang="en-US" b="1" i="1" dirty="0" smtClean="0"/>
              <a:t>)</a:t>
            </a:r>
            <a:r>
              <a:rPr lang="en-US" dirty="0" smtClean="0"/>
              <a:t>, Disgust </a:t>
            </a:r>
            <a:r>
              <a:rPr lang="en-US" b="1" i="1" dirty="0" smtClean="0"/>
              <a:t>(</a:t>
            </a:r>
            <a:r>
              <a:rPr lang="en-US" b="1" i="1" dirty="0" err="1" smtClean="0"/>
              <a:t>jugupsa</a:t>
            </a:r>
            <a:r>
              <a:rPr lang="en-US" b="1" i="1" dirty="0" smtClean="0"/>
              <a:t>)</a:t>
            </a:r>
            <a:r>
              <a:rPr lang="en-US" dirty="0" smtClean="0"/>
              <a:t>, Astonishment </a:t>
            </a:r>
            <a:r>
              <a:rPr lang="en-US" b="1" i="1" dirty="0" smtClean="0"/>
              <a:t>(</a:t>
            </a:r>
            <a:r>
              <a:rPr lang="en-US" b="1" i="1" dirty="0" err="1" smtClean="0"/>
              <a:t>vismaya</a:t>
            </a:r>
            <a:r>
              <a:rPr lang="en-US" b="1" i="1" dirty="0" smtClean="0"/>
              <a:t>)</a:t>
            </a:r>
            <a:r>
              <a:rPr lang="en-US" dirty="0" smtClean="0"/>
              <a:t>.</a:t>
            </a:r>
          </a:p>
          <a:p>
            <a:pPr algn="just">
              <a:buNone/>
            </a:pPr>
            <a:endParaRPr lang="en-US" dirty="0" smtClean="0"/>
          </a:p>
          <a:p>
            <a:pPr algn="just"/>
            <a:r>
              <a:rPr lang="en-US" b="1" dirty="0" smtClean="0"/>
              <a:t>P.V. Kane</a:t>
            </a:r>
            <a:r>
              <a:rPr lang="en-US" dirty="0" smtClean="0"/>
              <a:t> elucidates that </a:t>
            </a:r>
            <a:r>
              <a:rPr lang="en-US" dirty="0" err="1" smtClean="0"/>
              <a:t>Sthayibhava</a:t>
            </a:r>
            <a:r>
              <a:rPr lang="en-US" dirty="0" smtClean="0"/>
              <a:t> is like the ocean which is </a:t>
            </a:r>
            <a:r>
              <a:rPr lang="en-US" dirty="0" err="1" smtClean="0"/>
              <a:t>ocassionally</a:t>
            </a:r>
            <a:r>
              <a:rPr lang="en-US" dirty="0" smtClean="0"/>
              <a:t> disturbed by other </a:t>
            </a:r>
            <a:r>
              <a:rPr lang="en-US" dirty="0" err="1" smtClean="0"/>
              <a:t>bhavas</a:t>
            </a:r>
            <a:r>
              <a:rPr lang="en-US" dirty="0" smtClean="0"/>
              <a:t> but always retains its own position.  It does not loose its individuality and finally matures into rasa.  </a:t>
            </a:r>
          </a:p>
          <a:p>
            <a:pPr algn="just"/>
            <a:endParaRPr lang="en-US" dirty="0" smtClean="0"/>
          </a:p>
          <a:p>
            <a:pPr algn="just"/>
            <a:r>
              <a:rPr lang="en-US" dirty="0" err="1" smtClean="0"/>
              <a:t>Bharata</a:t>
            </a:r>
            <a:r>
              <a:rPr lang="en-US" dirty="0" smtClean="0"/>
              <a:t> opines that </a:t>
            </a:r>
            <a:r>
              <a:rPr lang="en-US" dirty="0" err="1" smtClean="0"/>
              <a:t>Sthayibhava</a:t>
            </a:r>
            <a:r>
              <a:rPr lang="en-US" dirty="0" smtClean="0"/>
              <a:t> is like the king whereas other </a:t>
            </a:r>
            <a:r>
              <a:rPr lang="en-US" dirty="0" err="1" smtClean="0"/>
              <a:t>bhavas</a:t>
            </a:r>
            <a:r>
              <a:rPr lang="en-US" dirty="0" smtClean="0"/>
              <a:t> are like subjects.  </a:t>
            </a:r>
          </a:p>
          <a:p>
            <a:pPr algn="just"/>
            <a:endParaRPr lang="en-US" dirty="0" smtClean="0"/>
          </a:p>
          <a:p>
            <a:pPr algn="just"/>
            <a:r>
              <a:rPr lang="en-US" dirty="0" smtClean="0"/>
              <a:t>It exists permanently in our mind, says </a:t>
            </a:r>
            <a:r>
              <a:rPr lang="en-US" b="1" dirty="0" smtClean="0"/>
              <a:t>R. </a:t>
            </a:r>
            <a:r>
              <a:rPr lang="en-US" b="1" dirty="0" err="1" smtClean="0"/>
              <a:t>Gnoli</a:t>
            </a:r>
            <a:r>
              <a:rPr lang="en-US" dirty="0" smtClean="0"/>
              <a:t>, </a:t>
            </a:r>
            <a:r>
              <a:rPr lang="en-US" b="1" i="1" dirty="0" smtClean="0"/>
              <a:t>“in the form of latent impressions derived from actual experiences in the present life or from inherited instincts”.</a:t>
            </a:r>
            <a:endParaRPr lang="en-US" dirty="0"/>
          </a:p>
        </p:txBody>
      </p:sp>
      <p:sp>
        <p:nvSpPr>
          <p:cNvPr id="3" name="Title 2"/>
          <p:cNvSpPr>
            <a:spLocks noGrp="1"/>
          </p:cNvSpPr>
          <p:nvPr>
            <p:ph type="title"/>
          </p:nvPr>
        </p:nvSpPr>
        <p:spPr/>
        <p:txBody>
          <a:bodyPr>
            <a:normAutofit fontScale="90000"/>
          </a:bodyPr>
          <a:lstStyle/>
          <a:p>
            <a:pPr algn="ctr"/>
            <a:r>
              <a:rPr b="1" smtClean="0"/>
              <a:t>Durable Psychological State</a:t>
            </a:r>
            <a:br>
              <a:rPr b="1" smtClean="0"/>
            </a:br>
            <a:r>
              <a:rPr b="1" smtClean="0"/>
              <a:t>(</a:t>
            </a:r>
            <a:r>
              <a:rPr b="1" i="1" smtClean="0"/>
              <a:t>STHAYIBHAVA</a:t>
            </a:r>
            <a:r>
              <a:rPr b="1" u="sng" smtClean="0"/>
              <a:t>)</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336</TotalTime>
  <Words>1338</Words>
  <Application>Microsoft Office PowerPoint</Application>
  <PresentationFormat>On-screen Show (4:3)</PresentationFormat>
  <Paragraphs>136</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Paper</vt:lpstr>
      <vt:lpstr>Indian Classical Literature Rasa</vt:lpstr>
      <vt:lpstr>Bharat Muni &amp; Natyasastra</vt:lpstr>
      <vt:lpstr>Rasa: Connotations</vt:lpstr>
      <vt:lpstr>Rasa-nispattih</vt:lpstr>
      <vt:lpstr>Determinant (Vibhava)</vt:lpstr>
      <vt:lpstr> Consequent (Anubhava)</vt:lpstr>
      <vt:lpstr>     Complementary Psychological States (Vyabhicaribhava) </vt:lpstr>
      <vt:lpstr>Complementary Psychological States (Vyabhicaribhava)</vt:lpstr>
      <vt:lpstr>Durable Psychological State (STHAYIBHAVA)</vt:lpstr>
      <vt:lpstr>Sentiments (Rasa-s)</vt:lpstr>
      <vt:lpstr>THE EROTIC SENTIMENT  (Srngara rasa)</vt:lpstr>
      <vt:lpstr>     THE COMIC SENTIMENT  (Hasya rasa) </vt:lpstr>
      <vt:lpstr>THE PATHETIC SENTIMENT  (Karuna rasa) </vt:lpstr>
      <vt:lpstr>  THE FURIOUS SENTIMENT  (Raudra rasa) </vt:lpstr>
      <vt:lpstr>  THE HEROIC SENTIMENT  (Vira rasa) </vt:lpstr>
      <vt:lpstr>  THE TERRIBLE  SENTIMENT  (Bhayanaka rasa) </vt:lpstr>
      <vt:lpstr>  THE ODIOUS SENTIMENT  (Bibhatsa rasa) </vt:lpstr>
      <vt:lpstr>  THE MARVELLOUS SENTIMENT  (Adbhuta rasa) </vt:lpstr>
      <vt:lpstr>Santa Rasa</vt:lpstr>
      <vt:lpstr>Navarasa: Bharatnatyam Gestures</vt:lpstr>
      <vt:lpstr>Navarasa: Bharatnatyam Gestures</vt:lpstr>
      <vt:lpstr>Navarasa: day-to-day Gestures</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Indian Classical Literature Rasa</dc:title>
  <dc:creator>Dell_KAM</dc:creator>
  <cp:lastModifiedBy>user</cp:lastModifiedBy>
  <cp:revision>37</cp:revision>
  <dcterms:created xsi:type="dcterms:W3CDTF">2019-04-17T01:55:43Z</dcterms:created>
  <dcterms:modified xsi:type="dcterms:W3CDTF">2023-01-18T02:40:07Z</dcterms:modified>
</cp:coreProperties>
</file>